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8537-3301-406F-B89A-7BF27EBAAB04}" type="datetimeFigureOut">
              <a:rPr lang="ru-RU"/>
              <a:pPr>
                <a:defRPr/>
              </a:pPr>
              <a:t>06.10.14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4BED-FF42-4E83-90B0-3B4A64588D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493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16113"/>
            <a:ext cx="4038600" cy="2028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16113"/>
            <a:ext cx="4038600" cy="2028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97338"/>
            <a:ext cx="4038600" cy="2028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97338"/>
            <a:ext cx="4038600" cy="2028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DF26-D5E3-4146-BF5A-F4C6DBDE4B45}" type="datetimeFigureOut">
              <a:rPr lang="ru-RU"/>
              <a:pPr>
                <a:defRPr/>
              </a:pPr>
              <a:t>06.10.14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1E034-98A2-4D10-B026-C5BFFD2005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42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90F2-3CBE-47CF-9430-1CA8948B4A68}" type="datetimeFigureOut">
              <a:rPr lang="ru-RU"/>
              <a:pPr>
                <a:defRPr/>
              </a:pPr>
              <a:t>06.10.14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D52B-FD29-416E-9D81-F226C2F61C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21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, вверху и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06.10.14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578429" y="707571"/>
            <a:ext cx="6005286" cy="3602695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Реализация образовательной области «Социально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-коммуникативное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развитие»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детей дошкольного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возраста</a:t>
            </a:r>
            <a:endParaRPr lang="ru-RU" sz="3600" dirty="0" smtClean="0">
              <a:solidFill>
                <a:schemeClr val="bg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0429" y="6059714"/>
            <a:ext cx="5138284" cy="53793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По материалам Коломийченко Л. В.</a:t>
            </a:r>
          </a:p>
        </p:txBody>
      </p:sp>
    </p:spTree>
    <p:extLst>
      <p:ext uri="{BB962C8B-B14F-4D97-AF65-F5344CB8AC3E}">
        <p14:creationId xmlns:p14="http://schemas.microsoft.com/office/powerpoint/2010/main" val="178635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6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53363"/>
              </p:ext>
            </p:extLst>
          </p:nvPr>
        </p:nvGraphicFramePr>
        <p:xfrm>
          <a:off x="323850" y="1989138"/>
          <a:ext cx="8415338" cy="3876676"/>
        </p:xfrm>
        <a:graphic>
          <a:graphicData uri="http://schemas.openxmlformats.org/drawingml/2006/table">
            <a:tbl>
              <a:tblPr/>
              <a:tblGrid>
                <a:gridCol w="2079625"/>
                <a:gridCol w="6335713"/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Компоненты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процесса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Эффективность социального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воспитания предопределяется: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Технологический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соответствием используемых средств, форм и методов особенностям развития детей с учетом возраста, пола, национальности и др.;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оптимизацией воспитательных возможностей различных субъектов педагогического процесса;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поэтапностью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работы с детьми в процессе приобщения к ценностям социальной культуры их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интериоризации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культуротворчества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60" name="Rectangle 19"/>
          <p:cNvSpPr>
            <a:spLocks noChangeArrowheads="1"/>
          </p:cNvSpPr>
          <p:nvPr/>
        </p:nvSpPr>
        <p:spPr bwMode="auto">
          <a:xfrm>
            <a:off x="755650" y="514295"/>
            <a:ext cx="7632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56633C"/>
                </a:solidFill>
                <a:latin typeface="Arial"/>
                <a:cs typeface="Arial"/>
              </a:rPr>
              <a:t>Основные закономерности социального воспитания</a:t>
            </a:r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41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2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63419"/>
              </p:ext>
            </p:extLst>
          </p:nvPr>
        </p:nvGraphicFramePr>
        <p:xfrm>
          <a:off x="250825" y="2060575"/>
          <a:ext cx="8642350" cy="4184650"/>
        </p:xfrm>
        <a:graphic>
          <a:graphicData uri="http://schemas.openxmlformats.org/drawingml/2006/table">
            <a:tbl>
              <a:tblPr/>
              <a:tblGrid>
                <a:gridCol w="2017713"/>
                <a:gridCol w="6624637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Компоненты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процесса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Эффективность социального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воспитания предопределяется: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Контрольно-оценочный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своевременной и качественной диагностикой его результатов;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определенностью основных параметров, подбором адекватных диагностических методик по изучению разных сфер социального развития;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соотнесенностью основных достижений в рамках одного возрастного периода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84" name="Rectangle 19"/>
          <p:cNvSpPr>
            <a:spLocks noChangeArrowheads="1"/>
          </p:cNvSpPr>
          <p:nvPr/>
        </p:nvSpPr>
        <p:spPr bwMode="auto">
          <a:xfrm>
            <a:off x="323850" y="408840"/>
            <a:ext cx="8496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56633C"/>
                </a:solidFill>
                <a:latin typeface="Arial"/>
                <a:cs typeface="Arial"/>
              </a:rPr>
              <a:t>Основные закономерности социального воспитания </a:t>
            </a:r>
          </a:p>
          <a:p>
            <a:pPr algn="ctr"/>
            <a:endParaRPr lang="ru-RU" sz="2400" b="1" dirty="0">
              <a:solidFill>
                <a:srgbClr val="DEDED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9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16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44071"/>
              </p:ext>
            </p:extLst>
          </p:nvPr>
        </p:nvGraphicFramePr>
        <p:xfrm>
          <a:off x="107950" y="1236783"/>
          <a:ext cx="8928100" cy="5288280"/>
        </p:xfrm>
        <a:graphic>
          <a:graphicData uri="http://schemas.openxmlformats.org/drawingml/2006/table">
            <a:tbl>
              <a:tblPr/>
              <a:tblGrid>
                <a:gridCol w="2081213"/>
                <a:gridCol w="6846887"/>
              </a:tblGrid>
              <a:tr h="703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Компоненты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педагогического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процесса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Основополагающие идеи социального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воспитания предопределяется: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1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Программно-целевой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доступности разных видов социальной культуры; последовательности и концентричности в построении содержания; интеграции разных видов социальной культуры; системности; регионализма; 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культуросообразности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«диалога культур»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9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Технологический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субъектности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; диалогичности; активности и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самоактуализации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; учета половых и национальных особенностей детей; индивидуальной комфортности; признания человеческой сущности в ребенке как высшей социокультурной ценности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Контрольно-оценочный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психологической комфортности; профессиональной и социокультурной компетентности диагностов; объективной определенности основных параметров социального развития;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Arial"/>
                          <a:cs typeface="Arial"/>
                        </a:rPr>
                        <a:t>максимального учета всех социокультурных влияний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14" name="Rectangle 19"/>
          <p:cNvSpPr>
            <a:spLocks noChangeArrowheads="1"/>
          </p:cNvSpPr>
          <p:nvPr/>
        </p:nvSpPr>
        <p:spPr bwMode="auto">
          <a:xfrm>
            <a:off x="539750" y="210626"/>
            <a:ext cx="82089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>
                <a:solidFill>
                  <a:srgbClr val="56633C"/>
                </a:solidFill>
                <a:latin typeface="Arial"/>
                <a:cs typeface="Arial"/>
              </a:rPr>
              <a:t>Основные принципы социального воспитания </a:t>
            </a:r>
          </a:p>
        </p:txBody>
      </p:sp>
    </p:spTree>
    <p:extLst>
      <p:ext uri="{BB962C8B-B14F-4D97-AF65-F5344CB8AC3E}">
        <p14:creationId xmlns:p14="http://schemas.microsoft.com/office/powerpoint/2010/main" val="217556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Цель социально-коммуникативного воспитания </a:t>
            </a:r>
            <a:r>
              <a:rPr lang="ru-RU" sz="3200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-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726141" y="2033516"/>
            <a:ext cx="7691719" cy="4571999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56633C"/>
                </a:solidFill>
                <a:latin typeface="Arial"/>
                <a:cs typeface="Arial"/>
              </a:rPr>
              <a:t>формирование базиса социальной культуры, проявляющейся в совокупности отношений: </a:t>
            </a:r>
          </a:p>
          <a:p>
            <a:pPr marL="0" indent="0"/>
            <a:r>
              <a:rPr lang="ru-RU" b="1" dirty="0" smtClean="0">
                <a:solidFill>
                  <a:srgbClr val="56633C"/>
                </a:solidFill>
                <a:latin typeface="Arial"/>
                <a:cs typeface="Arial"/>
              </a:rPr>
              <a:t>гуманного- к людям </a:t>
            </a:r>
          </a:p>
          <a:p>
            <a:pPr marL="0" indent="0"/>
            <a:r>
              <a:rPr lang="ru-RU" b="1" dirty="0" smtClean="0">
                <a:solidFill>
                  <a:srgbClr val="56633C"/>
                </a:solidFill>
                <a:latin typeface="Arial"/>
                <a:cs typeface="Arial"/>
              </a:rPr>
              <a:t>бережного –к культурному наследию</a:t>
            </a:r>
          </a:p>
          <a:p>
            <a:pPr marL="0" indent="0"/>
            <a:r>
              <a:rPr lang="ru-RU" b="1" dirty="0" smtClean="0">
                <a:solidFill>
                  <a:srgbClr val="56633C"/>
                </a:solidFill>
                <a:latin typeface="Arial"/>
                <a:cs typeface="Arial"/>
              </a:rPr>
              <a:t>уважительного – к достояниям истории</a:t>
            </a:r>
          </a:p>
          <a:p>
            <a:pPr marL="0" indent="0"/>
            <a:r>
              <a:rPr lang="ru-RU" b="1" dirty="0" smtClean="0">
                <a:solidFill>
                  <a:srgbClr val="56633C"/>
                </a:solidFill>
                <a:latin typeface="Arial"/>
                <a:cs typeface="Arial"/>
              </a:rPr>
              <a:t>толерантного –ко всему «иному» в человеке</a:t>
            </a:r>
          </a:p>
        </p:txBody>
      </p:sp>
    </p:spTree>
    <p:extLst>
      <p:ext uri="{BB962C8B-B14F-4D97-AF65-F5344CB8AC3E}">
        <p14:creationId xmlns:p14="http://schemas.microsoft.com/office/powerpoint/2010/main" val="352427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Содержание социально-коммуникативного воспитания -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0722" name="Freeform 3"/>
          <p:cNvSpPr>
            <a:spLocks noEditPoints="1"/>
          </p:cNvSpPr>
          <p:nvPr/>
        </p:nvSpPr>
        <p:spPr bwMode="gray">
          <a:xfrm flipH="1">
            <a:off x="5867400" y="2727325"/>
            <a:ext cx="3168650" cy="3006725"/>
          </a:xfrm>
          <a:custGeom>
            <a:avLst/>
            <a:gdLst>
              <a:gd name="T0" fmla="*/ 1378710038 w 2820"/>
              <a:gd name="T1" fmla="*/ 53305350 h 2912"/>
              <a:gd name="T2" fmla="*/ 1037820440 w 2820"/>
              <a:gd name="T3" fmla="*/ 179107680 h 2912"/>
              <a:gd name="T4" fmla="*/ 749957676 w 2820"/>
              <a:gd name="T5" fmla="*/ 319835231 h 2912"/>
              <a:gd name="T6" fmla="*/ 512597642 w 2820"/>
              <a:gd name="T7" fmla="*/ 475487922 h 2912"/>
              <a:gd name="T8" fmla="*/ 320688758 w 2820"/>
              <a:gd name="T9" fmla="*/ 643934806 h 2912"/>
              <a:gd name="T10" fmla="*/ 176757868 w 2820"/>
              <a:gd name="T11" fmla="*/ 823042422 h 2912"/>
              <a:gd name="T12" fmla="*/ 75753217 w 2820"/>
              <a:gd name="T13" fmla="*/ 1006413349 h 2912"/>
              <a:gd name="T14" fmla="*/ 17675897 w 2820"/>
              <a:gd name="T15" fmla="*/ 1196183116 h 2912"/>
              <a:gd name="T16" fmla="*/ 0 w 2820"/>
              <a:gd name="T17" fmla="*/ 1385951592 h 2912"/>
              <a:gd name="T18" fmla="*/ 22725514 w 2820"/>
              <a:gd name="T19" fmla="*/ 1573587896 h 2912"/>
              <a:gd name="T20" fmla="*/ 80803953 w 2820"/>
              <a:gd name="T21" fmla="*/ 1759092028 h 2912"/>
              <a:gd name="T22" fmla="*/ 174233062 w 2820"/>
              <a:gd name="T23" fmla="*/ 1938199644 h 2912"/>
              <a:gd name="T24" fmla="*/ 300488060 w 2820"/>
              <a:gd name="T25" fmla="*/ 2108778572 h 2912"/>
              <a:gd name="T26" fmla="*/ 459569966 w 2820"/>
              <a:gd name="T27" fmla="*/ 2147483647 h 2912"/>
              <a:gd name="T28" fmla="*/ 646428253 w 2820"/>
              <a:gd name="T29" fmla="*/ 2147483647 h 2912"/>
              <a:gd name="T30" fmla="*/ 863587448 w 2820"/>
              <a:gd name="T31" fmla="*/ 2147483647 h 2912"/>
              <a:gd name="T32" fmla="*/ 1103473272 w 2820"/>
              <a:gd name="T33" fmla="*/ 2147483647 h 2912"/>
              <a:gd name="T34" fmla="*/ 1371134495 w 2820"/>
              <a:gd name="T35" fmla="*/ 2147483647 h 2912"/>
              <a:gd name="T36" fmla="*/ 1658997258 w 2820"/>
              <a:gd name="T37" fmla="*/ 2147483647 h 2912"/>
              <a:gd name="T38" fmla="*/ 1967060721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1654612500 h 2912"/>
              <a:gd name="T50" fmla="*/ 2147483647 w 2820"/>
              <a:gd name="T51" fmla="*/ 2040547001 h 2912"/>
              <a:gd name="T52" fmla="*/ 2147483647 w 2820"/>
              <a:gd name="T53" fmla="*/ 2064000893 h 2912"/>
              <a:gd name="T54" fmla="*/ 2040289096 w 2820"/>
              <a:gd name="T55" fmla="*/ 2061868721 h 2912"/>
              <a:gd name="T56" fmla="*/ 1820603971 w 2820"/>
              <a:gd name="T57" fmla="*/ 2038414829 h 2912"/>
              <a:gd name="T58" fmla="*/ 1605969582 w 2820"/>
              <a:gd name="T59" fmla="*/ 1995769322 h 2912"/>
              <a:gd name="T60" fmla="*/ 1398910736 w 2820"/>
              <a:gd name="T61" fmla="*/ 1931803128 h 2912"/>
              <a:gd name="T62" fmla="*/ 1201952240 w 2820"/>
              <a:gd name="T63" fmla="*/ 1850778525 h 2912"/>
              <a:gd name="T64" fmla="*/ 1022669354 w 2820"/>
              <a:gd name="T65" fmla="*/ 1754827684 h 2912"/>
              <a:gd name="T66" fmla="*/ 863587448 w 2820"/>
              <a:gd name="T67" fmla="*/ 1643951639 h 2912"/>
              <a:gd name="T68" fmla="*/ 729756978 w 2820"/>
              <a:gd name="T69" fmla="*/ 1522414734 h 2912"/>
              <a:gd name="T70" fmla="*/ 623702748 w 2820"/>
              <a:gd name="T71" fmla="*/ 1390215936 h 2912"/>
              <a:gd name="T72" fmla="*/ 552999039 w 2820"/>
              <a:gd name="T73" fmla="*/ 1247356278 h 2912"/>
              <a:gd name="T74" fmla="*/ 517647255 w 2820"/>
              <a:gd name="T75" fmla="*/ 1100232276 h 2912"/>
              <a:gd name="T76" fmla="*/ 525222798 w 2820"/>
              <a:gd name="T77" fmla="*/ 946711499 h 2912"/>
              <a:gd name="T78" fmla="*/ 580775281 w 2820"/>
              <a:gd name="T79" fmla="*/ 791058809 h 2912"/>
              <a:gd name="T80" fmla="*/ 686829651 w 2820"/>
              <a:gd name="T81" fmla="*/ 631140741 h 2912"/>
              <a:gd name="T82" fmla="*/ 845911556 w 2820"/>
              <a:gd name="T83" fmla="*/ 473355750 h 2912"/>
              <a:gd name="T84" fmla="*/ 1065596681 w 2820"/>
              <a:gd name="T85" fmla="*/ 317703059 h 2912"/>
              <a:gd name="T86" fmla="*/ 1350933796 w 2820"/>
              <a:gd name="T87" fmla="*/ 164182476 h 2912"/>
              <a:gd name="T88" fmla="*/ 1701924586 w 2820"/>
              <a:gd name="T89" fmla="*/ 17057385 h 2912"/>
              <a:gd name="T90" fmla="*/ 1570618921 w 2820"/>
              <a:gd name="T91" fmla="*/ 0 h 2912"/>
              <a:gd name="T92" fmla="*/ 2147483647 w 2820"/>
              <a:gd name="T93" fmla="*/ 2061868721 h 2912"/>
              <a:gd name="T94" fmla="*/ 2147483647 w 2820"/>
              <a:gd name="T95" fmla="*/ 2061868721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FCDF7"/>
              </a:gs>
              <a:gs pos="100000">
                <a:srgbClr val="8580EA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0723" name="Group 4"/>
          <p:cNvGrpSpPr>
            <a:grpSpLocks/>
          </p:cNvGrpSpPr>
          <p:nvPr/>
        </p:nvGrpSpPr>
        <p:grpSpPr bwMode="auto">
          <a:xfrm>
            <a:off x="395288" y="2025650"/>
            <a:ext cx="5327650" cy="4832350"/>
            <a:chOff x="528" y="1084"/>
            <a:chExt cx="2590" cy="2468"/>
          </a:xfrm>
        </p:grpSpPr>
        <p:sp>
          <p:nvSpPr>
            <p:cNvPr id="30726" name="AutoShape 5"/>
            <p:cNvSpPr>
              <a:spLocks noChangeArrowheads="1"/>
            </p:cNvSpPr>
            <p:nvPr/>
          </p:nvSpPr>
          <p:spPr bwMode="auto">
            <a:xfrm rot="5432887">
              <a:off x="2183" y="1830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Гендерная</a:t>
              </a:r>
              <a:endParaRPr lang="en-US" b="1"/>
            </a:p>
          </p:txBody>
        </p:sp>
        <p:sp>
          <p:nvSpPr>
            <p:cNvPr id="30727" name="AutoShape 6"/>
            <p:cNvSpPr>
              <a:spLocks noChangeArrowheads="1"/>
            </p:cNvSpPr>
            <p:nvPr/>
          </p:nvSpPr>
          <p:spPr bwMode="auto">
            <a:xfrm rot="5432887">
              <a:off x="1735" y="1111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Народная</a:t>
              </a:r>
              <a:endParaRPr lang="en-US" b="1"/>
            </a:p>
          </p:txBody>
        </p:sp>
        <p:sp>
          <p:nvSpPr>
            <p:cNvPr id="30728" name="AutoShape 7"/>
            <p:cNvSpPr>
              <a:spLocks noChangeArrowheads="1"/>
            </p:cNvSpPr>
            <p:nvPr/>
          </p:nvSpPr>
          <p:spPr bwMode="auto">
            <a:xfrm rot="5432887">
              <a:off x="1783" y="2581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Правовая</a:t>
              </a:r>
              <a:endParaRPr lang="en-US" b="1"/>
            </a:p>
          </p:txBody>
        </p:sp>
        <p:sp>
          <p:nvSpPr>
            <p:cNvPr id="30729" name="AutoShape 8"/>
            <p:cNvSpPr>
              <a:spLocks noChangeArrowheads="1"/>
            </p:cNvSpPr>
            <p:nvPr/>
          </p:nvSpPr>
          <p:spPr bwMode="auto">
            <a:xfrm rot="5400000">
              <a:off x="1337" y="1858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764718"/>
                </a:gs>
                <a:gs pos="50000">
                  <a:srgbClr val="FF9933"/>
                </a:gs>
                <a:gs pos="100000">
                  <a:srgbClr val="764718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Социальная </a:t>
              </a:r>
            </a:p>
            <a:p>
              <a:pPr algn="ctr" eaLnBrk="0" hangingPunct="0"/>
              <a:r>
                <a:rPr lang="ru-RU" b="1"/>
                <a:t>культура</a:t>
              </a:r>
              <a:endParaRPr lang="en-US" b="1"/>
            </a:p>
          </p:txBody>
        </p:sp>
        <p:sp>
          <p:nvSpPr>
            <p:cNvPr id="30730" name="AutoShape 9"/>
            <p:cNvSpPr>
              <a:spLocks noChangeArrowheads="1"/>
            </p:cNvSpPr>
            <p:nvPr/>
          </p:nvSpPr>
          <p:spPr bwMode="auto">
            <a:xfrm rot="5432887">
              <a:off x="907" y="1150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Нравственно-</a:t>
              </a:r>
            </a:p>
            <a:p>
              <a:pPr algn="ctr" eaLnBrk="0" hangingPunct="0"/>
              <a:r>
                <a:rPr lang="ru-RU" b="1"/>
                <a:t>этическая</a:t>
              </a:r>
              <a:endParaRPr lang="en-US" b="1"/>
            </a:p>
          </p:txBody>
        </p:sp>
        <p:sp>
          <p:nvSpPr>
            <p:cNvPr id="30731" name="AutoShape 10"/>
            <p:cNvSpPr>
              <a:spLocks noChangeArrowheads="1"/>
            </p:cNvSpPr>
            <p:nvPr/>
          </p:nvSpPr>
          <p:spPr bwMode="auto">
            <a:xfrm rot="5432887">
              <a:off x="940" y="2617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295769"/>
                </a:gs>
                <a:gs pos="50000">
                  <a:srgbClr val="59BCE3"/>
                </a:gs>
                <a:gs pos="100000">
                  <a:srgbClr val="295769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59BCE3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Религиозная</a:t>
              </a:r>
              <a:endParaRPr lang="en-US" b="1"/>
            </a:p>
          </p:txBody>
        </p:sp>
        <p:sp>
          <p:nvSpPr>
            <p:cNvPr id="30732" name="AutoShape 11"/>
            <p:cNvSpPr>
              <a:spLocks noChangeArrowheads="1"/>
            </p:cNvSpPr>
            <p:nvPr/>
          </p:nvSpPr>
          <p:spPr bwMode="auto">
            <a:xfrm rot="5432887">
              <a:off x="501" y="1899"/>
              <a:ext cx="962" cy="908"/>
            </a:xfrm>
            <a:prstGeom prst="hexagon">
              <a:avLst>
                <a:gd name="adj" fmla="val 26487"/>
                <a:gd name="vf" fmla="val 115470"/>
              </a:avLst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2700000" scaled="1"/>
            </a:gradFill>
            <a:ln w="9525">
              <a:miter lim="800000"/>
              <a:headEnd/>
              <a:tailEnd/>
            </a:ln>
            <a:scene3d>
              <a:camera prst="legacyObliqueTopLeft">
                <a:rot lat="21299994" lon="20999994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 eaLnBrk="0" hangingPunct="0"/>
              <a:r>
                <a:rPr lang="ru-RU" b="1"/>
                <a:t>Семейно-</a:t>
              </a:r>
            </a:p>
            <a:p>
              <a:pPr algn="ctr" eaLnBrk="0" hangingPunct="0"/>
              <a:r>
                <a:rPr lang="ru-RU" b="1"/>
                <a:t>бытовая</a:t>
              </a:r>
              <a:endParaRPr lang="en-US" b="1"/>
            </a:p>
          </p:txBody>
        </p:sp>
      </p:grpSp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5362575" y="20939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ru-RU">
              <a:solidFill>
                <a:srgbClr val="FFFFFF"/>
              </a:solidFill>
            </a:endParaRPr>
          </a:p>
        </p:txBody>
      </p:sp>
      <p:sp>
        <p:nvSpPr>
          <p:cNvPr id="30725" name="Rectangle 13"/>
          <p:cNvSpPr>
            <a:spLocks noChangeArrowheads="1"/>
          </p:cNvSpPr>
          <p:nvPr/>
        </p:nvSpPr>
        <p:spPr bwMode="auto">
          <a:xfrm>
            <a:off x="5364163" y="1989138"/>
            <a:ext cx="2592387" cy="1614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FFFFFF"/>
                </a:solidFill>
              </a:rPr>
              <a:t> </a:t>
            </a:r>
            <a:r>
              <a:rPr lang="ru-RU" sz="2400"/>
              <a:t>овладение разными видами социальной культуры</a:t>
            </a:r>
            <a:r>
              <a:rPr lang="en-US"/>
              <a:t> </a:t>
            </a:r>
            <a:endParaRPr lang="en-US" sz="2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0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ctrTitle"/>
          </p:nvPr>
        </p:nvSpPr>
        <p:spPr>
          <a:xfrm>
            <a:off x="0" y="549275"/>
            <a:ext cx="9144000" cy="503238"/>
          </a:xfrm>
        </p:spPr>
        <p:txBody>
          <a:bodyPr/>
          <a:lstStyle/>
          <a:p>
            <a:pPr eaLnBrk="1" hangingPunct="1"/>
            <a:r>
              <a:rPr lang="ru-RU" sz="1800" b="1" smtClean="0">
                <a:latin typeface="New Century Schoolbook"/>
                <a:cs typeface="Arial" charset="0"/>
              </a:rPr>
              <a:t>Генезис социокультурной идентификации в период дошкольного детства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1789" name="Group 45"/>
          <p:cNvGraphicFramePr>
            <a:graphicFrameLocks noGrp="1"/>
          </p:cNvGraphicFramePr>
          <p:nvPr/>
        </p:nvGraphicFramePr>
        <p:xfrm>
          <a:off x="179388" y="981075"/>
          <a:ext cx="8856662" cy="6038973"/>
        </p:xfrm>
        <a:graphic>
          <a:graphicData uri="http://schemas.openxmlformats.org/drawingml/2006/table">
            <a:tbl>
              <a:tblPr/>
              <a:tblGrid>
                <a:gridCol w="1800225"/>
                <a:gridCol w="3078162"/>
                <a:gridCol w="2327275"/>
                <a:gridCol w="1651000"/>
              </a:tblGrid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Разновидности идентификации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Основания социокультурной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идентификации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Сензитивные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EDED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социальной культуры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DEDED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3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Видовая (от рождения до года опосредованная взрослым)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Принадлежность к социуму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человек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Перинатальный период и младенческий возраст (от рождения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 года)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Нравственно-этическая, семейно-бытовая, народная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Родовая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Принадлежность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семье 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член семьи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Ранний возраст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(1-3 года)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Половая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Половая принадлежность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мальчик,  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девочка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Младший дошкольный возраст (3-4 года)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гендерная культура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принадлежность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русский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(еврей, татарин)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дошкольный возраст (4-5 лет)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национальная культура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Гражданская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Этническая принадлежность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россиянин, гражданин России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(француз, американец)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Старший дошкольный возраст (5-6 лет)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этническая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правовая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Конфессиональ-ная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к религии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христианин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(мусульманин, иудей)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Старший дошкольный возраст (6-7 лет)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+конфессиональная культура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9129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07375" cy="719137"/>
          </a:xfrm>
        </p:spPr>
        <p:txBody>
          <a:bodyPr/>
          <a:lstStyle/>
          <a:p>
            <a:r>
              <a:rPr lang="ru-RU" sz="3200" smtClean="0">
                <a:latin typeface="Arial" charset="0"/>
                <a:cs typeface="Arial" charset="0"/>
              </a:rPr>
              <a:t>Старший дошкольный возраст</a:t>
            </a:r>
            <a:br>
              <a:rPr lang="ru-RU" sz="3200" smtClean="0">
                <a:latin typeface="Arial" charset="0"/>
                <a:cs typeface="Arial" charset="0"/>
              </a:rPr>
            </a:br>
            <a:r>
              <a:rPr lang="ru-RU" sz="3200" smtClean="0">
                <a:latin typeface="Arial" charset="0"/>
                <a:cs typeface="Arial" charset="0"/>
              </a:rPr>
              <a:t> (6-7 лет)</a:t>
            </a:r>
            <a:br>
              <a:rPr lang="ru-RU" sz="3200" smtClean="0">
                <a:latin typeface="Arial" charset="0"/>
                <a:cs typeface="Arial" charset="0"/>
              </a:rPr>
            </a:br>
            <a:endParaRPr lang="ru-RU" sz="3200" smtClean="0">
              <a:latin typeface="Arial" charset="0"/>
              <a:cs typeface="Arial" charset="0"/>
            </a:endParaRP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468313" y="1916113"/>
            <a:ext cx="8229600" cy="4941887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1"/>
                </a:solidFill>
                <a:latin typeface="Calibri" pitchFamily="34" charset="0"/>
              </a:rPr>
              <a:t>Раздел «Человек среди людей»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«Я – человек: я – мальчик, я – девочка»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«Мужчины и женщины»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«Моя семья»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«Детский сад – мой второй дом»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Показатели развития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1"/>
                </a:solidFill>
                <a:latin typeface="Calibri" pitchFamily="34" charset="0"/>
              </a:rPr>
              <a:t>Раздел «Человек в истории»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«Появление и развитие человека на земле»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«История семьи»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«История детского сада»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«Родной город (село)»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«Родная страна»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«Моя Земля»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Показатели развития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1"/>
                </a:solidFill>
                <a:latin typeface="Calibri" pitchFamily="34" charset="0"/>
              </a:rPr>
              <a:t>Раздел «Человек в культуре»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«Русская традиционная культура»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«Культура других народов»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Показатели развития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800" smtClean="0">
                <a:solidFill>
                  <a:schemeClr val="tx1"/>
                </a:solidFill>
                <a:latin typeface="Calibri" pitchFamily="34" charset="0"/>
              </a:rPr>
              <a:t>Раздел «Человек в своем крае»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«Родной край»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chemeClr val="tx1"/>
                </a:solidFill>
                <a:latin typeface="Calibri" pitchFamily="34" charset="0"/>
              </a:rPr>
              <a:t>Показатели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82171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5949"/>
            <a:ext cx="8207375" cy="853606"/>
          </a:xfrm>
        </p:spPr>
        <p:txBody>
          <a:bodyPr anchorCtr="1"/>
          <a:lstStyle/>
          <a:p>
            <a:pPr eaLnBrk="1" hangingPunct="1"/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Технология социального воспитания</a:t>
            </a:r>
            <a:endParaRPr lang="en-US" sz="3200" b="1" dirty="0" smtClean="0">
              <a:solidFill>
                <a:srgbClr val="56633C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AutoShape 3"/>
          <p:cNvSpPr>
            <a:spLocks noChangeArrowheads="1"/>
          </p:cNvSpPr>
          <p:nvPr/>
        </p:nvSpPr>
        <p:spPr bwMode="gray">
          <a:xfrm>
            <a:off x="323850" y="3644900"/>
            <a:ext cx="2447925" cy="2808288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rgbClr val="3BB6CF"/>
              </a:gs>
              <a:gs pos="100000">
                <a:srgbClr val="41B8D1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BB6CF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2771" name="AutoShape 5"/>
          <p:cNvSpPr>
            <a:spLocks noChangeArrowheads="1"/>
          </p:cNvSpPr>
          <p:nvPr/>
        </p:nvSpPr>
        <p:spPr bwMode="gray">
          <a:xfrm>
            <a:off x="3276600" y="3644900"/>
            <a:ext cx="2519363" cy="2736850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rgbClr val="5DA4EB"/>
              </a:gs>
              <a:gs pos="100000">
                <a:srgbClr val="4F8BC7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DA4EB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2772" name="AutoShape 6"/>
          <p:cNvSpPr>
            <a:spLocks noChangeArrowheads="1"/>
          </p:cNvSpPr>
          <p:nvPr/>
        </p:nvSpPr>
        <p:spPr bwMode="gray">
          <a:xfrm>
            <a:off x="6227763" y="3644900"/>
            <a:ext cx="2592387" cy="2736850"/>
          </a:xfrm>
          <a:prstGeom prst="roundRect">
            <a:avLst>
              <a:gd name="adj" fmla="val 4690"/>
            </a:avLst>
          </a:prstGeom>
          <a:gradFill rotWithShape="1">
            <a:gsLst>
              <a:gs pos="0">
                <a:srgbClr val="3366CC"/>
              </a:gs>
              <a:gs pos="100000">
                <a:srgbClr val="2C58B0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CC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2773" name="Freeform 7"/>
          <p:cNvSpPr>
            <a:spLocks/>
          </p:cNvSpPr>
          <p:nvPr/>
        </p:nvSpPr>
        <p:spPr bwMode="gray">
          <a:xfrm rot="1332565">
            <a:off x="2051050" y="2636838"/>
            <a:ext cx="1466850" cy="1157287"/>
          </a:xfrm>
          <a:custGeom>
            <a:avLst/>
            <a:gdLst>
              <a:gd name="T0" fmla="*/ 0 w 982"/>
              <a:gd name="T1" fmla="*/ 1730379014 h 774"/>
              <a:gd name="T2" fmla="*/ 4461794 w 982"/>
              <a:gd name="T3" fmla="*/ 1721436208 h 774"/>
              <a:gd name="T4" fmla="*/ 17850162 w 982"/>
              <a:gd name="T5" fmla="*/ 1685666482 h 774"/>
              <a:gd name="T6" fmla="*/ 35700324 w 982"/>
              <a:gd name="T7" fmla="*/ 1632011145 h 774"/>
              <a:gd name="T8" fmla="*/ 71400647 w 982"/>
              <a:gd name="T9" fmla="*/ 1560471318 h 774"/>
              <a:gd name="T10" fmla="*/ 111562774 w 982"/>
              <a:gd name="T11" fmla="*/ 1475516910 h 774"/>
              <a:gd name="T12" fmla="*/ 169575034 w 982"/>
              <a:gd name="T13" fmla="*/ 1381619696 h 774"/>
              <a:gd name="T14" fmla="*/ 236512419 w 982"/>
              <a:gd name="T15" fmla="*/ 1283253323 h 774"/>
              <a:gd name="T16" fmla="*/ 316838121 w 982"/>
              <a:gd name="T17" fmla="*/ 1180413304 h 774"/>
              <a:gd name="T18" fmla="*/ 415012578 w 982"/>
              <a:gd name="T19" fmla="*/ 1077574780 h 774"/>
              <a:gd name="T20" fmla="*/ 526575306 w 982"/>
              <a:gd name="T21" fmla="*/ 979206911 h 774"/>
              <a:gd name="T22" fmla="*/ 655988190 w 982"/>
              <a:gd name="T23" fmla="*/ 889781848 h 774"/>
              <a:gd name="T24" fmla="*/ 803249922 w 982"/>
              <a:gd name="T25" fmla="*/ 804827440 h 774"/>
              <a:gd name="T26" fmla="*/ 950512962 w 982"/>
              <a:gd name="T27" fmla="*/ 742229110 h 774"/>
              <a:gd name="T28" fmla="*/ 1088850924 w 982"/>
              <a:gd name="T29" fmla="*/ 701988729 h 774"/>
              <a:gd name="T30" fmla="*/ 1213800522 w 982"/>
              <a:gd name="T31" fmla="*/ 679632463 h 774"/>
              <a:gd name="T32" fmla="*/ 1325363250 w 982"/>
              <a:gd name="T33" fmla="*/ 670689658 h 774"/>
              <a:gd name="T34" fmla="*/ 1423539107 w 982"/>
              <a:gd name="T35" fmla="*/ 670689658 h 774"/>
              <a:gd name="T36" fmla="*/ 1512788393 w 982"/>
              <a:gd name="T37" fmla="*/ 679632463 h 774"/>
              <a:gd name="T38" fmla="*/ 1584189391 w 982"/>
              <a:gd name="T39" fmla="*/ 697516578 h 774"/>
              <a:gd name="T40" fmla="*/ 1642201651 w 982"/>
              <a:gd name="T41" fmla="*/ 715402189 h 774"/>
              <a:gd name="T42" fmla="*/ 1682363755 w 982"/>
              <a:gd name="T43" fmla="*/ 728815650 h 774"/>
              <a:gd name="T44" fmla="*/ 1709138988 w 982"/>
              <a:gd name="T45" fmla="*/ 742229110 h 774"/>
              <a:gd name="T46" fmla="*/ 1718064066 w 982"/>
              <a:gd name="T47" fmla="*/ 746701260 h 774"/>
              <a:gd name="T48" fmla="*/ 1517250185 w 982"/>
              <a:gd name="T49" fmla="*/ 1064161320 h 774"/>
              <a:gd name="T50" fmla="*/ 2147483647 w 982"/>
              <a:gd name="T51" fmla="*/ 827183705 h 774"/>
              <a:gd name="T52" fmla="*/ 2034900600 w 982"/>
              <a:gd name="T53" fmla="*/ 0 h 774"/>
              <a:gd name="T54" fmla="*/ 1905489210 w 982"/>
              <a:gd name="T55" fmla="*/ 335344081 h 774"/>
              <a:gd name="T56" fmla="*/ 1896564132 w 982"/>
              <a:gd name="T57" fmla="*/ 330873426 h 774"/>
              <a:gd name="T58" fmla="*/ 1869788898 w 982"/>
              <a:gd name="T59" fmla="*/ 317459966 h 774"/>
              <a:gd name="T60" fmla="*/ 1834088586 w 982"/>
              <a:gd name="T61" fmla="*/ 299574355 h 774"/>
              <a:gd name="T62" fmla="*/ 1780538119 w 982"/>
              <a:gd name="T63" fmla="*/ 281690239 h 774"/>
              <a:gd name="T64" fmla="*/ 1713600781 w 982"/>
              <a:gd name="T65" fmla="*/ 268275284 h 774"/>
              <a:gd name="T66" fmla="*/ 1633276573 w 982"/>
              <a:gd name="T67" fmla="*/ 254861823 h 774"/>
              <a:gd name="T68" fmla="*/ 1544025419 w 982"/>
              <a:gd name="T69" fmla="*/ 245919018 h 774"/>
              <a:gd name="T70" fmla="*/ 1441387770 w 982"/>
              <a:gd name="T71" fmla="*/ 245919018 h 774"/>
              <a:gd name="T72" fmla="*/ 1329826535 w 982"/>
              <a:gd name="T73" fmla="*/ 259333973 h 774"/>
              <a:gd name="T74" fmla="*/ 1204875444 w 982"/>
              <a:gd name="T75" fmla="*/ 281690239 h 774"/>
              <a:gd name="T76" fmla="*/ 1075462560 w 982"/>
              <a:gd name="T77" fmla="*/ 326402771 h 774"/>
              <a:gd name="T78" fmla="*/ 941587884 w 982"/>
              <a:gd name="T79" fmla="*/ 384528763 h 774"/>
              <a:gd name="T80" fmla="*/ 794326338 w 982"/>
              <a:gd name="T81" fmla="*/ 469483265 h 774"/>
              <a:gd name="T82" fmla="*/ 647063112 w 982"/>
              <a:gd name="T83" fmla="*/ 576792444 h 774"/>
              <a:gd name="T84" fmla="*/ 513188436 w 982"/>
              <a:gd name="T85" fmla="*/ 693045923 h 774"/>
              <a:gd name="T86" fmla="*/ 397162422 w 982"/>
              <a:gd name="T87" fmla="*/ 813770245 h 774"/>
              <a:gd name="T88" fmla="*/ 303449757 w 982"/>
              <a:gd name="T89" fmla="*/ 943437185 h 774"/>
              <a:gd name="T90" fmla="*/ 223125549 w 982"/>
              <a:gd name="T91" fmla="*/ 1073102630 h 774"/>
              <a:gd name="T92" fmla="*/ 160649956 w 982"/>
              <a:gd name="T93" fmla="*/ 1198298915 h 774"/>
              <a:gd name="T94" fmla="*/ 107099489 w 982"/>
              <a:gd name="T95" fmla="*/ 1319023049 h 774"/>
              <a:gd name="T96" fmla="*/ 66937361 w 982"/>
              <a:gd name="T97" fmla="*/ 1430804378 h 774"/>
              <a:gd name="T98" fmla="*/ 40162116 w 982"/>
              <a:gd name="T99" fmla="*/ 1529172247 h 774"/>
              <a:gd name="T100" fmla="*/ 17850162 w 982"/>
              <a:gd name="T101" fmla="*/ 1614125534 h 774"/>
              <a:gd name="T102" fmla="*/ 8925081 w 982"/>
              <a:gd name="T103" fmla="*/ 1676723677 h 774"/>
              <a:gd name="T104" fmla="*/ 0 w 982"/>
              <a:gd name="T105" fmla="*/ 1716965553 h 774"/>
              <a:gd name="T106" fmla="*/ 0 w 982"/>
              <a:gd name="T107" fmla="*/ 1730379014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4DBDD3">
                  <a:alpha val="32001"/>
                </a:srgbClr>
              </a:gs>
              <a:gs pos="100000">
                <a:srgbClr val="3BB6CF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4" name="Freeform 8"/>
          <p:cNvSpPr>
            <a:spLocks/>
          </p:cNvSpPr>
          <p:nvPr/>
        </p:nvSpPr>
        <p:spPr bwMode="gray">
          <a:xfrm rot="1754271">
            <a:off x="5483225" y="2487613"/>
            <a:ext cx="1333500" cy="1452562"/>
          </a:xfrm>
          <a:custGeom>
            <a:avLst/>
            <a:gdLst>
              <a:gd name="T0" fmla="*/ 0 w 982"/>
              <a:gd name="T1" fmla="*/ 2147483647 h 774"/>
              <a:gd name="T2" fmla="*/ 3688174 w 982"/>
              <a:gd name="T3" fmla="*/ 2147483647 h 774"/>
              <a:gd name="T4" fmla="*/ 14752694 w 982"/>
              <a:gd name="T5" fmla="*/ 2147483647 h 774"/>
              <a:gd name="T6" fmla="*/ 29504030 w 982"/>
              <a:gd name="T7" fmla="*/ 2147483647 h 774"/>
              <a:gd name="T8" fmla="*/ 59008061 w 982"/>
              <a:gd name="T9" fmla="*/ 2147483647 h 774"/>
              <a:gd name="T10" fmla="*/ 92200274 w 982"/>
              <a:gd name="T11" fmla="*/ 2147483647 h 774"/>
              <a:gd name="T12" fmla="*/ 140145154 w 982"/>
              <a:gd name="T13" fmla="*/ 2147483647 h 774"/>
              <a:gd name="T14" fmla="*/ 195465064 w 982"/>
              <a:gd name="T15" fmla="*/ 2021619416 h 774"/>
              <a:gd name="T16" fmla="*/ 261849447 w 982"/>
              <a:gd name="T17" fmla="*/ 1859607664 h 774"/>
              <a:gd name="T18" fmla="*/ 342985162 w 982"/>
              <a:gd name="T19" fmla="*/ 1697596382 h 774"/>
              <a:gd name="T20" fmla="*/ 435186836 w 982"/>
              <a:gd name="T21" fmla="*/ 1542628333 h 774"/>
              <a:gd name="T22" fmla="*/ 542138398 w 982"/>
              <a:gd name="T23" fmla="*/ 1401750507 h 774"/>
              <a:gd name="T24" fmla="*/ 663844007 w 982"/>
              <a:gd name="T25" fmla="*/ 1267914039 h 774"/>
              <a:gd name="T26" fmla="*/ 785548427 w 982"/>
              <a:gd name="T27" fmla="*/ 1169299373 h 774"/>
              <a:gd name="T28" fmla="*/ 899876334 w 982"/>
              <a:gd name="T29" fmla="*/ 1105902757 h 774"/>
              <a:gd name="T30" fmla="*/ 1003141081 w 982"/>
              <a:gd name="T31" fmla="*/ 1070682831 h 774"/>
              <a:gd name="T32" fmla="*/ 1095341313 w 982"/>
              <a:gd name="T33" fmla="*/ 1056596362 h 774"/>
              <a:gd name="T34" fmla="*/ 1176478385 w 982"/>
              <a:gd name="T35" fmla="*/ 1056596362 h 774"/>
              <a:gd name="T36" fmla="*/ 1250237755 w 982"/>
              <a:gd name="T37" fmla="*/ 1070682831 h 774"/>
              <a:gd name="T38" fmla="*/ 1309247152 w 982"/>
              <a:gd name="T39" fmla="*/ 1098859522 h 774"/>
              <a:gd name="T40" fmla="*/ 1357190675 w 982"/>
              <a:gd name="T41" fmla="*/ 1127034337 h 774"/>
              <a:gd name="T42" fmla="*/ 1390382867 w 982"/>
              <a:gd name="T43" fmla="*/ 1148167793 h 774"/>
              <a:gd name="T44" fmla="*/ 1412510542 w 982"/>
              <a:gd name="T45" fmla="*/ 1169299373 h 774"/>
              <a:gd name="T46" fmla="*/ 1419886887 w 982"/>
              <a:gd name="T47" fmla="*/ 1176342608 h 774"/>
              <a:gd name="T48" fmla="*/ 1253925927 w 982"/>
              <a:gd name="T49" fmla="*/ 1676464802 h 774"/>
              <a:gd name="T50" fmla="*/ 1810817184 w 982"/>
              <a:gd name="T51" fmla="*/ 1303133965 h 774"/>
              <a:gd name="T52" fmla="*/ 1681736589 w 982"/>
              <a:gd name="T53" fmla="*/ 0 h 774"/>
              <a:gd name="T54" fmla="*/ 1574783669 w 982"/>
              <a:gd name="T55" fmla="*/ 528297243 h 774"/>
              <a:gd name="T56" fmla="*/ 1567408682 w 982"/>
              <a:gd name="T57" fmla="*/ 521254008 h 774"/>
              <a:gd name="T58" fmla="*/ 1545279649 w 982"/>
              <a:gd name="T59" fmla="*/ 500122428 h 774"/>
              <a:gd name="T60" fmla="*/ 1515775630 w 982"/>
              <a:gd name="T61" fmla="*/ 471945620 h 774"/>
              <a:gd name="T62" fmla="*/ 1471520279 w 982"/>
              <a:gd name="T63" fmla="*/ 443770805 h 774"/>
              <a:gd name="T64" fmla="*/ 1416198714 w 982"/>
              <a:gd name="T65" fmla="*/ 422637348 h 774"/>
              <a:gd name="T66" fmla="*/ 1349814331 w 982"/>
              <a:gd name="T67" fmla="*/ 401505768 h 774"/>
              <a:gd name="T68" fmla="*/ 1276054961 w 982"/>
              <a:gd name="T69" fmla="*/ 387417423 h 774"/>
              <a:gd name="T70" fmla="*/ 1191229716 w 982"/>
              <a:gd name="T71" fmla="*/ 387417423 h 774"/>
              <a:gd name="T72" fmla="*/ 1099029485 w 982"/>
              <a:gd name="T73" fmla="*/ 408550880 h 774"/>
              <a:gd name="T74" fmla="*/ 995764737 w 982"/>
              <a:gd name="T75" fmla="*/ 443770805 h 774"/>
              <a:gd name="T76" fmla="*/ 888813175 w 982"/>
              <a:gd name="T77" fmla="*/ 514210774 h 774"/>
              <a:gd name="T78" fmla="*/ 778172083 w 982"/>
              <a:gd name="T79" fmla="*/ 605782205 h 774"/>
              <a:gd name="T80" fmla="*/ 656467662 w 982"/>
              <a:gd name="T81" fmla="*/ 739616797 h 774"/>
              <a:gd name="T82" fmla="*/ 534763412 w 982"/>
              <a:gd name="T83" fmla="*/ 908671314 h 774"/>
              <a:gd name="T84" fmla="*/ 424122319 w 982"/>
              <a:gd name="T85" fmla="*/ 1091816288 h 774"/>
              <a:gd name="T86" fmla="*/ 328233831 w 982"/>
              <a:gd name="T87" fmla="*/ 1282002385 h 774"/>
              <a:gd name="T88" fmla="*/ 250784931 w 982"/>
              <a:gd name="T89" fmla="*/ 1486276828 h 774"/>
              <a:gd name="T90" fmla="*/ 184400547 w 982"/>
              <a:gd name="T91" fmla="*/ 1690553147 h 774"/>
              <a:gd name="T92" fmla="*/ 132768810 w 982"/>
              <a:gd name="T93" fmla="*/ 1887784355 h 774"/>
              <a:gd name="T94" fmla="*/ 88512080 w 982"/>
              <a:gd name="T95" fmla="*/ 2077970922 h 774"/>
              <a:gd name="T96" fmla="*/ 55319888 w 982"/>
              <a:gd name="T97" fmla="*/ 2147483647 h 774"/>
              <a:gd name="T98" fmla="*/ 33192202 w 982"/>
              <a:gd name="T99" fmla="*/ 2147483647 h 774"/>
              <a:gd name="T100" fmla="*/ 14752694 w 982"/>
              <a:gd name="T101" fmla="*/ 2147483647 h 774"/>
              <a:gd name="T102" fmla="*/ 7376347 w 982"/>
              <a:gd name="T103" fmla="*/ 2147483647 h 774"/>
              <a:gd name="T104" fmla="*/ 0 w 982"/>
              <a:gd name="T105" fmla="*/ 2147483647 h 774"/>
              <a:gd name="T106" fmla="*/ 0 w 982"/>
              <a:gd name="T107" fmla="*/ 2147483647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6CACED">
                  <a:alpha val="32001"/>
                </a:srgbClr>
              </a:gs>
              <a:gs pos="100000">
                <a:srgbClr val="5DA4EB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gray">
          <a:xfrm>
            <a:off x="395288" y="3789363"/>
            <a:ext cx="230346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FFFFFF"/>
                </a:solidFill>
                <a:latin typeface="Arial"/>
                <a:cs typeface="Arial"/>
              </a:rPr>
              <a:t>Приобщение к разным видам социальной культуры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gray">
          <a:xfrm>
            <a:off x="3276599" y="3789363"/>
            <a:ext cx="2735263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FFFFFF"/>
                </a:solidFill>
                <a:latin typeface="Arial"/>
                <a:cs typeface="Arial"/>
              </a:rPr>
              <a:t>Интериоризация социокультурных ценностей в разных видах деятельности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gray">
          <a:xfrm>
            <a:off x="6300788" y="3789363"/>
            <a:ext cx="263683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Создание новых артефактов социальной культуры в творческой деятельности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781" name="Rectangle 18"/>
          <p:cNvSpPr>
            <a:spLocks noChangeArrowheads="1"/>
          </p:cNvSpPr>
          <p:nvPr/>
        </p:nvSpPr>
        <p:spPr bwMode="auto">
          <a:xfrm>
            <a:off x="306387" y="1215088"/>
            <a:ext cx="81375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rgbClr val="56633C"/>
                </a:solidFill>
                <a:latin typeface="Arial"/>
                <a:cs typeface="Arial"/>
              </a:rPr>
              <a:t>совокупность алгоритмически выстроенной системы средств, методов и форм организации взаимодействия педагогов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361717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7" name="Rectangle 31"/>
          <p:cNvSpPr>
            <a:spLocks noGrp="1"/>
          </p:cNvSpPr>
          <p:nvPr>
            <p:ph type="title"/>
          </p:nvPr>
        </p:nvSpPr>
        <p:spPr>
          <a:xfrm>
            <a:off x="2771775" y="188913"/>
            <a:ext cx="5903913" cy="863600"/>
          </a:xfrm>
        </p:spPr>
        <p:txBody>
          <a:bodyPr/>
          <a:lstStyle/>
          <a:p>
            <a:pPr>
              <a:lnSpc>
                <a:spcPts val="1900"/>
              </a:lnSpc>
            </a:pPr>
            <a:r>
              <a:rPr lang="ru-RU" sz="2000" b="1" smtClean="0">
                <a:latin typeface="Arial" charset="0"/>
                <a:cs typeface="Arial" charset="0"/>
              </a:rPr>
              <a:t>Блок «ДЕТСКИЙ САД – МОЙ ВТОРОЙ ДОМ»</a:t>
            </a:r>
            <a:r>
              <a:rPr lang="ru-RU" sz="2000" smtClean="0">
                <a:latin typeface="Arial" charset="0"/>
                <a:cs typeface="Arial" charset="0"/>
              </a:rPr>
              <a:t> </a:t>
            </a:r>
            <a:br>
              <a:rPr lang="ru-RU" sz="2000" smtClean="0">
                <a:latin typeface="Arial" charset="0"/>
                <a:cs typeface="Arial" charset="0"/>
              </a:rPr>
            </a:br>
            <a:r>
              <a:rPr lang="ru-RU" sz="2000" i="1" smtClean="0">
                <a:latin typeface="Arial" charset="0"/>
                <a:cs typeface="Arial" charset="0"/>
              </a:rPr>
              <a:t>Тема: Чем занимаются в детском саду</a:t>
            </a:r>
            <a:r>
              <a:rPr lang="ru-RU" smtClean="0">
                <a:latin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55377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651665"/>
              </p:ext>
            </p:extLst>
          </p:nvPr>
        </p:nvGraphicFramePr>
        <p:xfrm>
          <a:off x="0" y="833438"/>
          <a:ext cx="9109075" cy="6028944"/>
        </p:xfrm>
        <a:graphic>
          <a:graphicData uri="http://schemas.openxmlformats.org/drawingml/2006/table">
            <a:tbl>
              <a:tblPr/>
              <a:tblGrid>
                <a:gridCol w="7640638"/>
                <a:gridCol w="1468437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Формы и методы работы с детьми в разных видах деятельности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Элементы предметной развивающей среды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5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Познавательная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занятие-экскурсия по детскому саду «Кто чем занимается в детском саду?»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работа со схемой «Дорога в детский сад»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рассматривание фотоальбома «Наш детский сад»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Речевая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чтение произведений художественной литературы: Г.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Ладонщиков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 «Про себя и про ребят», О. Кригер «На прогулку», Н. Найденова «Наши полотенца»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составление творческих рассказов «Мое любимое занятие в детском саду»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беседа «Мой лучший день в детском саду»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Изобразительная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рисование «Чем мы любим заниматься в детском саду»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аппликация «Любимая игрушка»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Конструктивная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изготовление макета «Наш детский сад»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Трудовая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хозяйственно-бытовой труд: уборка игрушек, труд на участке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Игровая деятельность: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94B24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коммуникативные игры «Я начну, а ты закончи», «Цветик-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семицветик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», «Хорошо-плохо»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дидактическая игра «Узнай по фотографии место в детском саду»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Схема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микрорайона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Альбом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фотографий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детского сада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Выставка детских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работ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План-схема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детского сада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Настольно-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печатный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9366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материал </a:t>
                      </a:r>
                    </a:p>
                  </a:txBody>
                  <a:tcPr marL="18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36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468313" y="264907"/>
            <a:ext cx="8207375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494B24"/>
                </a:solidFill>
                <a:latin typeface="Arial" charset="0"/>
                <a:cs typeface="Arial" charset="0"/>
              </a:rPr>
              <a:t>Результат социального воспитания</a:t>
            </a:r>
            <a:endParaRPr lang="en-US" sz="3200" b="1" dirty="0" smtClean="0">
              <a:solidFill>
                <a:srgbClr val="494B24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gray">
          <a:xfrm>
            <a:off x="0" y="1916113"/>
            <a:ext cx="4427538" cy="4537075"/>
          </a:xfrm>
          <a:prstGeom prst="irregularSeal1">
            <a:avLst/>
          </a:prstGeom>
          <a:solidFill>
            <a:srgbClr val="E96421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gray">
          <a:xfrm>
            <a:off x="468313" y="3440594"/>
            <a:ext cx="3094037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494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Уровень социально-коммуникативного развития</a:t>
            </a:r>
            <a:endParaRPr lang="en-US" sz="2400" b="1" dirty="0">
              <a:solidFill>
                <a:srgbClr val="494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33796" name="Group 5"/>
          <p:cNvGrpSpPr>
            <a:grpSpLocks/>
          </p:cNvGrpSpPr>
          <p:nvPr/>
        </p:nvGrpSpPr>
        <p:grpSpPr bwMode="auto">
          <a:xfrm>
            <a:off x="3429001" y="1916113"/>
            <a:ext cx="5480074" cy="1225550"/>
            <a:chOff x="2160" y="1200"/>
            <a:chExt cx="3600" cy="732"/>
          </a:xfrm>
        </p:grpSpPr>
        <p:sp>
          <p:nvSpPr>
            <p:cNvPr id="34822" name="AutoShape 6"/>
            <p:cNvSpPr>
              <a:spLocks noChangeArrowheads="1"/>
            </p:cNvSpPr>
            <p:nvPr/>
          </p:nvSpPr>
          <p:spPr bwMode="gray">
            <a:xfrm rot="16200000">
              <a:off x="3594" y="-234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6FC5E3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vert="eaVert"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gray">
            <a:xfrm>
              <a:off x="2915" y="1392"/>
              <a:ext cx="2551" cy="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ru-RU" sz="2800" b="1" dirty="0">
                  <a:solidFill>
                    <a:srgbClr val="494B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Когнитивная сфера</a:t>
              </a:r>
              <a:endParaRPr lang="en-US" sz="2800" b="1" dirty="0">
                <a:solidFill>
                  <a:srgbClr val="494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3807" name="Line 8"/>
            <p:cNvSpPr>
              <a:spLocks noChangeShapeType="1"/>
            </p:cNvSpPr>
            <p:nvPr/>
          </p:nvSpPr>
          <p:spPr bwMode="gray">
            <a:xfrm>
              <a:off x="4656" y="1584"/>
              <a:ext cx="1104" cy="0"/>
            </a:xfrm>
            <a:prstGeom prst="line">
              <a:avLst/>
            </a:prstGeom>
            <a:noFill/>
            <a:ln w="28575" cap="rnd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797" name="Group 9"/>
          <p:cNvGrpSpPr>
            <a:grpSpLocks/>
          </p:cNvGrpSpPr>
          <p:nvPr/>
        </p:nvGrpSpPr>
        <p:grpSpPr bwMode="auto">
          <a:xfrm>
            <a:off x="3429000" y="3284538"/>
            <a:ext cx="5715000" cy="1795462"/>
            <a:chOff x="2160" y="2052"/>
            <a:chExt cx="3600" cy="732"/>
          </a:xfrm>
        </p:grpSpPr>
        <p:sp>
          <p:nvSpPr>
            <p:cNvPr id="34826" name="AutoShape 10"/>
            <p:cNvSpPr>
              <a:spLocks noChangeArrowheads="1"/>
            </p:cNvSpPr>
            <p:nvPr/>
          </p:nvSpPr>
          <p:spPr bwMode="gray">
            <a:xfrm rot="16200000">
              <a:off x="3594" y="618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88CE58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gray">
            <a:xfrm>
              <a:off x="2867" y="2220"/>
              <a:ext cx="2745" cy="3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ru-RU" sz="2800" b="1" dirty="0">
                  <a:solidFill>
                    <a:srgbClr val="494B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Эмоционально-</a:t>
              </a:r>
            </a:p>
            <a:p>
              <a:pPr eaLnBrk="0" hangingPunct="0">
                <a:defRPr/>
              </a:pPr>
              <a:r>
                <a:rPr lang="ru-RU" sz="2800" b="1" dirty="0">
                  <a:solidFill>
                    <a:srgbClr val="494B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чувственная сфера</a:t>
              </a:r>
              <a:endParaRPr lang="en-US" sz="2800" b="1" dirty="0">
                <a:solidFill>
                  <a:srgbClr val="494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3804" name="Line 12"/>
            <p:cNvSpPr>
              <a:spLocks noChangeShapeType="1"/>
            </p:cNvSpPr>
            <p:nvPr/>
          </p:nvSpPr>
          <p:spPr bwMode="gray">
            <a:xfrm>
              <a:off x="4656" y="2400"/>
              <a:ext cx="1104" cy="0"/>
            </a:xfrm>
            <a:prstGeom prst="line">
              <a:avLst/>
            </a:prstGeom>
            <a:noFill/>
            <a:ln w="28575" cap="rnd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3429000" y="5229225"/>
            <a:ext cx="5715000" cy="1412875"/>
            <a:chOff x="2160" y="2916"/>
            <a:chExt cx="3600" cy="732"/>
          </a:xfrm>
        </p:grpSpPr>
        <p:sp>
          <p:nvSpPr>
            <p:cNvPr id="34830" name="AutoShape 14"/>
            <p:cNvSpPr>
              <a:spLocks noChangeArrowheads="1"/>
            </p:cNvSpPr>
            <p:nvPr/>
          </p:nvSpPr>
          <p:spPr bwMode="gray">
            <a:xfrm rot="16200000">
              <a:off x="3594" y="1482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D6C33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gray">
            <a:xfrm>
              <a:off x="2867" y="3084"/>
              <a:ext cx="2457" cy="4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ru-RU" sz="2800" b="1" dirty="0">
                  <a:solidFill>
                    <a:srgbClr val="494B2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/>
                  <a:cs typeface="Arial"/>
                </a:rPr>
                <a:t>Поведенческая сфера</a:t>
              </a:r>
              <a:endParaRPr lang="en-US" sz="2800" b="1" dirty="0">
                <a:solidFill>
                  <a:srgbClr val="494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3801" name="Line 16"/>
            <p:cNvSpPr>
              <a:spLocks noChangeShapeType="1"/>
            </p:cNvSpPr>
            <p:nvPr/>
          </p:nvSpPr>
          <p:spPr bwMode="gray">
            <a:xfrm>
              <a:off x="4656" y="3264"/>
              <a:ext cx="1104" cy="0"/>
            </a:xfrm>
            <a:prstGeom prst="line">
              <a:avLst/>
            </a:prstGeom>
            <a:noFill/>
            <a:ln w="28575" cap="rnd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1028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gray">
          <a:xfrm>
            <a:off x="468314" y="1692276"/>
            <a:ext cx="4508500" cy="412273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rgbClr val="33CCCC">
                  <a:gamma/>
                  <a:shade val="66667"/>
                  <a:invGamma/>
                  <a:alpha val="12000"/>
                </a:srgbClr>
              </a:gs>
              <a:gs pos="50000">
                <a:srgbClr val="33CCCC"/>
              </a:gs>
              <a:gs pos="100000">
                <a:srgbClr val="33CCCC">
                  <a:gamma/>
                  <a:shade val="66667"/>
                  <a:invGamma/>
                  <a:alpha val="12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 anchorCtr="1"/>
          <a:lstStyle/>
          <a:p>
            <a:pPr eaLnBrk="1" hangingPunct="1"/>
            <a:r>
              <a:rPr lang="ru-RU" sz="3200" b="1" dirty="0" smtClean="0">
                <a:solidFill>
                  <a:srgbClr val="3A4228"/>
                </a:solidFill>
                <a:latin typeface="Arial" charset="0"/>
                <a:cs typeface="Arial" charset="0"/>
              </a:rPr>
              <a:t>Образовательные области личностного развития</a:t>
            </a:r>
            <a:endParaRPr lang="en-US" sz="3200" b="1" dirty="0" smtClean="0">
              <a:solidFill>
                <a:srgbClr val="3A4228"/>
              </a:solidFill>
              <a:latin typeface="Arial" charset="0"/>
              <a:cs typeface="Arial" charset="0"/>
            </a:endParaRPr>
          </a:p>
        </p:txBody>
      </p:sp>
      <p:sp>
        <p:nvSpPr>
          <p:cNvPr id="19461" name="Oval 4"/>
          <p:cNvSpPr>
            <a:spLocks noChangeArrowheads="1"/>
          </p:cNvSpPr>
          <p:nvPr/>
        </p:nvSpPr>
        <p:spPr bwMode="gray">
          <a:xfrm>
            <a:off x="1106714" y="2159000"/>
            <a:ext cx="3541486" cy="3327400"/>
          </a:xfrm>
          <a:prstGeom prst="ellipse">
            <a:avLst/>
          </a:prstGeom>
          <a:gradFill rotWithShape="1">
            <a:gsLst>
              <a:gs pos="0">
                <a:srgbClr val="41D592"/>
              </a:gs>
              <a:gs pos="100000">
                <a:srgbClr val="29875D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AutoShape 5"/>
          <p:cNvSpPr>
            <a:spLocks noChangeArrowheads="1"/>
          </p:cNvSpPr>
          <p:nvPr/>
        </p:nvSpPr>
        <p:spPr bwMode="gray">
          <a:xfrm>
            <a:off x="3995738" y="2349500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Социально-коммуникативное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19463" name="AutoShape 6"/>
          <p:cNvSpPr>
            <a:spLocks noChangeArrowheads="1"/>
          </p:cNvSpPr>
          <p:nvPr/>
        </p:nvSpPr>
        <p:spPr bwMode="gray">
          <a:xfrm>
            <a:off x="4140200" y="2997200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Познавательное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gray">
          <a:xfrm>
            <a:off x="4449763" y="3633788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Речевое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19465" name="AutoShape 8"/>
          <p:cNvSpPr>
            <a:spLocks noChangeArrowheads="1"/>
          </p:cNvSpPr>
          <p:nvPr/>
        </p:nvSpPr>
        <p:spPr bwMode="gray">
          <a:xfrm>
            <a:off x="4183063" y="4294188"/>
            <a:ext cx="3781425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Художественно-эстетическое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466" name="AutoShape 9"/>
          <p:cNvSpPr>
            <a:spLocks noChangeArrowheads="1"/>
          </p:cNvSpPr>
          <p:nvPr/>
        </p:nvSpPr>
        <p:spPr bwMode="gray">
          <a:xfrm>
            <a:off x="3852863" y="49561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Физическое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gray">
          <a:xfrm>
            <a:off x="1614715" y="2997200"/>
            <a:ext cx="250643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Личность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ребенка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7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68313" y="284369"/>
            <a:ext cx="8229600" cy="81518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494B24"/>
                </a:solidFill>
                <a:latin typeface="Arial" charset="0"/>
                <a:cs typeface="Arial" charset="0"/>
              </a:rPr>
              <a:t>Основные параметры </a:t>
            </a:r>
            <a:br>
              <a:rPr lang="ru-RU" sz="2400" b="1" dirty="0" smtClean="0">
                <a:solidFill>
                  <a:srgbClr val="494B24"/>
                </a:solidFill>
                <a:latin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494B24"/>
                </a:solidFill>
                <a:latin typeface="Arial" charset="0"/>
                <a:cs typeface="Arial" charset="0"/>
              </a:rPr>
              <a:t>социально-коммуникативного развития</a:t>
            </a:r>
          </a:p>
        </p:txBody>
      </p:sp>
      <p:graphicFrame>
        <p:nvGraphicFramePr>
          <p:cNvPr id="34836" name="Group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122608"/>
              </p:ext>
            </p:extLst>
          </p:nvPr>
        </p:nvGraphicFramePr>
        <p:xfrm>
          <a:off x="395288" y="1341438"/>
          <a:ext cx="8424862" cy="5500370"/>
        </p:xfrm>
        <a:graphic>
          <a:graphicData uri="http://schemas.openxmlformats.org/drawingml/2006/table">
            <a:tbl>
              <a:tblPr/>
              <a:tblGrid>
                <a:gridCol w="4213225"/>
                <a:gridCol w="4211637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Показатели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Критерии оценки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Когнитивная сфера: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знания программы, представленные в разном качестве (первоначальные, дифференцированные или обобщенные представления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Calibri" pitchFamily="34" charset="0"/>
                        </a:rPr>
                        <a:t>–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понятия)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Объем и глубина усвоенной по программе информации, способность к аргументированию, осознанность знаний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Эмоционально-чувственная сфера: 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интерес к изучаемому материалу, к общению с людьми разного возраста, пола, национальности,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эмпатийные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переживания, проявления социальных эмоций, отношений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Устойчивость или нестабильность, ситуативность проявления интересов и потребностей, адекватность эмоциональных проявлений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3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Поведенческая сфера: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конкретные способы взаимодействия с другими людьми, умения отражать имеющиеся представления в разных видах деятельности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Устойчивость поведенческих реакций, самостоятельность, </a:t>
                      </a:r>
                      <a:r>
                        <a:rPr kumimoji="0" lang="ru-RU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инициированность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B24"/>
                          </a:solidFill>
                          <a:effectLst/>
                          <a:latin typeface="New Century Schoolbook"/>
                        </a:rPr>
                        <a:t> их проявлений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591296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68313" y="359696"/>
            <a:ext cx="8207375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494B24"/>
                </a:solidFill>
                <a:latin typeface="Arial" charset="0"/>
                <a:cs typeface="Arial" charset="0"/>
              </a:rPr>
              <a:t>Учебно-методический комплект</a:t>
            </a:r>
          </a:p>
        </p:txBody>
      </p:sp>
      <p:pic>
        <p:nvPicPr>
          <p:cNvPr id="35842" name="Picture 3" descr="ЛВК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0384" y="1838910"/>
            <a:ext cx="3590479" cy="5019089"/>
          </a:xfrm>
        </p:spPr>
      </p:pic>
      <p:pic>
        <p:nvPicPr>
          <p:cNvPr id="35843" name="Picture 4" descr="Лвк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884" y="1838910"/>
            <a:ext cx="3745803" cy="49630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149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ЛВК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84317"/>
            <a:ext cx="41163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ЛВК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931" y="384317"/>
            <a:ext cx="4058314" cy="581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42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ЛВК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528893"/>
            <a:ext cx="4238625" cy="5949950"/>
          </a:xfrm>
        </p:spPr>
      </p:pic>
      <p:pic>
        <p:nvPicPr>
          <p:cNvPr id="37890" name="Picture 3" descr="ЛВК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459043"/>
            <a:ext cx="4110037" cy="6019800"/>
          </a:xfrm>
        </p:spPr>
      </p:pic>
    </p:spTree>
    <p:extLst>
      <p:ext uri="{BB962C8B-B14F-4D97-AF65-F5344CB8AC3E}">
        <p14:creationId xmlns:p14="http://schemas.microsoft.com/office/powerpoint/2010/main" val="189024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ЛВК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156" y="692150"/>
            <a:ext cx="4046728" cy="565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3" descr="ЛВК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20714"/>
            <a:ext cx="4209110" cy="583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05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ЛВК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387" y="908050"/>
            <a:ext cx="4094540" cy="532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ЛВК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1" y="908050"/>
            <a:ext cx="4045692" cy="5348590"/>
          </a:xfrm>
        </p:spPr>
      </p:pic>
    </p:spTree>
    <p:extLst>
      <p:ext uri="{BB962C8B-B14F-4D97-AF65-F5344CB8AC3E}">
        <p14:creationId xmlns:p14="http://schemas.microsoft.com/office/powerpoint/2010/main" val="329457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ЛВК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196" y="246453"/>
            <a:ext cx="4057367" cy="63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69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ЛВК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168" y="750810"/>
            <a:ext cx="4075584" cy="580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ЛВК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85800"/>
            <a:ext cx="4133284" cy="58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91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ЛВК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17" y="312992"/>
            <a:ext cx="4216354" cy="569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лвк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312992"/>
            <a:ext cx="4209313" cy="569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04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ЛВК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99" y="335428"/>
            <a:ext cx="4148621" cy="614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ЛВК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6513" y="335428"/>
            <a:ext cx="3841493" cy="614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483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Arial" charset="0"/>
                <a:cs typeface="Arial" charset="0"/>
              </a:rPr>
              <a:t>С</a:t>
            </a:r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оциально-коммуникативное развитие - 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949547" cy="4571999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rgbClr val="56633C"/>
                </a:solidFill>
                <a:latin typeface="Arial"/>
                <a:cs typeface="Arial"/>
              </a:rPr>
              <a:t>процесс и результат необратимых качественных и количественных изменений, происходящих в личности ребенка под влиянием ценностей социальной культуры, обеспечивающих овладение способами поведения, характерными для той или иной культурной традиции, творческое и активное воспроизведение коммуникативного опыта в различных видах детской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12083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ЛВК фадеев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212" y="908050"/>
            <a:ext cx="4056628" cy="5568950"/>
          </a:xfrm>
        </p:spPr>
      </p:pic>
      <p:pic>
        <p:nvPicPr>
          <p:cNvPr id="45058" name="Picture 3" descr="лвк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395" y="908050"/>
            <a:ext cx="3867066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86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ЛВКзор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5593" y="765175"/>
            <a:ext cx="4076514" cy="526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 descr="ЛВККирилл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006" y="765176"/>
            <a:ext cx="3904228" cy="526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85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1" y="222704"/>
            <a:ext cx="8421688" cy="1143000"/>
          </a:xfrm>
        </p:spPr>
        <p:txBody>
          <a:bodyPr anchorCtr="1"/>
          <a:lstStyle/>
          <a:p>
            <a:pPr eaLnBrk="1" hangingPunct="1"/>
            <a:r>
              <a:rPr lang="ru-RU" sz="3200" b="1" dirty="0" smtClean="0">
                <a:solidFill>
                  <a:srgbClr val="56633C"/>
                </a:solidFill>
                <a:latin typeface="Arial"/>
                <a:cs typeface="Arial"/>
              </a:rPr>
              <a:t>Направления социально-коммуникативного развития (ФГОС ДО)</a:t>
            </a:r>
            <a:endParaRPr lang="en-US" sz="3200" b="1" dirty="0" smtClean="0">
              <a:solidFill>
                <a:srgbClr val="56633C"/>
              </a:solidFill>
              <a:latin typeface="Arial"/>
              <a:cs typeface="Arial"/>
            </a:endParaRPr>
          </a:p>
        </p:txBody>
      </p:sp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1143000" y="1676400"/>
            <a:ext cx="3068638" cy="4344988"/>
            <a:chOff x="576" y="1056"/>
            <a:chExt cx="1344" cy="2652"/>
          </a:xfrm>
        </p:grpSpPr>
        <p:sp>
          <p:nvSpPr>
            <p:cNvPr id="21519" name="Rectangle 4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0" name="AutoShape 5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1" name="AutoShape 6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E9F7FF"/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присвоение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норм и ценностей 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социальной культуры</a:t>
              </a:r>
              <a:endParaRPr lang="en-US" b="1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grpSp>
          <p:nvGrpSpPr>
            <p:cNvPr id="21522" name="Group 7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21528" name="AutoShape 8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29" name="AutoShape 9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1523" name="AutoShape 10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E9F7FF"/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развитие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общения и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 взаимодействия</a:t>
              </a:r>
              <a:r>
                <a:rPr lang="ru-RU" dirty="0">
                  <a:solidFill>
                    <a:srgbClr val="56633C"/>
                  </a:solidFill>
                  <a:latin typeface="Arial"/>
                  <a:cs typeface="Arial"/>
                </a:rPr>
                <a:t> 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1524" name="AutoShape 11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50000">
                  <a:srgbClr val="E9F7FF"/>
                </a:gs>
                <a:gs pos="100000">
                  <a:srgbClr val="CCECFF"/>
                </a:gs>
              </a:gsLst>
              <a:lin ang="2700000" scaled="1"/>
            </a:gradFill>
            <a:ln w="38100">
              <a:solidFill>
                <a:srgbClr val="33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становление 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личностных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качеств</a:t>
              </a:r>
              <a:r>
                <a:rPr lang="ru-RU" dirty="0">
                  <a:solidFill>
                    <a:srgbClr val="56633C"/>
                  </a:solidFill>
                  <a:latin typeface="Arial"/>
                  <a:cs typeface="Arial"/>
                </a:rPr>
                <a:t> 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1525" name="AutoShape 12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4776"/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6" name="AutoShape 13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4776"/>
                </a:gs>
                <a:gs pos="100000">
                  <a:srgbClr val="0099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27" name="Rectangle 14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4776"/>
                </a:gs>
                <a:gs pos="50000">
                  <a:srgbClr val="0099FF"/>
                </a:gs>
                <a:gs pos="100000">
                  <a:srgbClr val="00477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1507" name="Group 27"/>
          <p:cNvGrpSpPr>
            <a:grpSpLocks/>
          </p:cNvGrpSpPr>
          <p:nvPr/>
        </p:nvGrpSpPr>
        <p:grpSpPr bwMode="auto">
          <a:xfrm>
            <a:off x="4787900" y="1676400"/>
            <a:ext cx="3213100" cy="4344988"/>
            <a:chOff x="576" y="1056"/>
            <a:chExt cx="1344" cy="2652"/>
          </a:xfrm>
        </p:grpSpPr>
        <p:sp>
          <p:nvSpPr>
            <p:cNvPr id="21508" name="Rectangle 28"/>
            <p:cNvSpPr>
              <a:spLocks noChangeArrowheads="1"/>
            </p:cNvSpPr>
            <p:nvPr/>
          </p:nvSpPr>
          <p:spPr bwMode="gray">
            <a:xfrm>
              <a:off x="1522" y="1074"/>
              <a:ext cx="96" cy="2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9" name="AutoShape 29"/>
            <p:cNvSpPr>
              <a:spLocks noChangeArrowheads="1"/>
            </p:cNvSpPr>
            <p:nvPr/>
          </p:nvSpPr>
          <p:spPr bwMode="gray">
            <a:xfrm>
              <a:off x="1186" y="3415"/>
              <a:ext cx="432" cy="288"/>
            </a:xfrm>
            <a:prstGeom prst="parallelogram">
              <a:avLst>
                <a:gd name="adj" fmla="val 114236"/>
              </a:avLst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0" name="AutoShape 30"/>
            <p:cNvSpPr>
              <a:spLocks noChangeArrowheads="1"/>
            </p:cNvSpPr>
            <p:nvPr/>
          </p:nvSpPr>
          <p:spPr bwMode="gray">
            <a:xfrm>
              <a:off x="576" y="1488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F8FEEF"/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b="1" dirty="0"/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развитие</a:t>
              </a:r>
            </a:p>
            <a:p>
              <a:pPr algn="ctr" eaLnBrk="0" hangingPunct="0"/>
              <a:r>
                <a:rPr lang="ru-RU" sz="1400" b="1" dirty="0">
                  <a:solidFill>
                    <a:srgbClr val="56633C"/>
                  </a:solidFill>
                  <a:latin typeface="Arial"/>
                  <a:cs typeface="Arial"/>
                </a:rPr>
                <a:t> </a:t>
              </a:r>
            </a:p>
            <a:p>
              <a:pPr algn="ctr" eaLnBrk="0" hangingPunct="0"/>
              <a:r>
                <a:rPr lang="ru-RU" sz="1400" b="1" dirty="0"/>
                <a:t> </a:t>
              </a:r>
              <a:endParaRPr lang="en-US" dirty="0"/>
            </a:p>
          </p:txBody>
        </p:sp>
        <p:grpSp>
          <p:nvGrpSpPr>
            <p:cNvPr id="21511" name="Group 31"/>
            <p:cNvGrpSpPr>
              <a:grpSpLocks/>
            </p:cNvGrpSpPr>
            <p:nvPr/>
          </p:nvGrpSpPr>
          <p:grpSpPr bwMode="auto">
            <a:xfrm>
              <a:off x="1101" y="1056"/>
              <a:ext cx="517" cy="480"/>
              <a:chOff x="1101" y="1056"/>
              <a:chExt cx="517" cy="480"/>
            </a:xfrm>
          </p:grpSpPr>
          <p:sp>
            <p:nvSpPr>
              <p:cNvPr id="21517" name="AutoShape 32"/>
              <p:cNvSpPr>
                <a:spLocks noChangeArrowheads="1"/>
              </p:cNvSpPr>
              <p:nvPr/>
            </p:nvSpPr>
            <p:spPr bwMode="gray">
              <a:xfrm>
                <a:off x="1186" y="1056"/>
                <a:ext cx="432" cy="288"/>
              </a:xfrm>
              <a:prstGeom prst="parallelogram">
                <a:avLst>
                  <a:gd name="adj" fmla="val 109375"/>
                </a:avLst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8" name="AutoShape 33"/>
              <p:cNvSpPr>
                <a:spLocks noChangeArrowheads="1"/>
              </p:cNvSpPr>
              <p:nvPr/>
            </p:nvSpPr>
            <p:spPr bwMode="gray">
              <a:xfrm>
                <a:off x="1101" y="1344"/>
                <a:ext cx="288" cy="192"/>
              </a:xfrm>
              <a:prstGeom prst="downArrow">
                <a:avLst>
                  <a:gd name="adj1" fmla="val 38889"/>
                  <a:gd name="adj2" fmla="val 50519"/>
                </a:avLst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1512" name="AutoShape 34"/>
            <p:cNvSpPr>
              <a:spLocks noChangeArrowheads="1"/>
            </p:cNvSpPr>
            <p:nvPr/>
          </p:nvSpPr>
          <p:spPr bwMode="gray">
            <a:xfrm>
              <a:off x="576" y="2160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F8FEEF"/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социального</a:t>
              </a:r>
            </a:p>
            <a:p>
              <a:pPr algn="ctr"/>
              <a:r>
                <a:rPr lang="en-US" dirty="0">
                  <a:solidFill>
                    <a:srgbClr val="56633C"/>
                  </a:solidFill>
                  <a:latin typeface="Arial"/>
                  <a:cs typeface="Arial"/>
                </a:rPr>
                <a:t> </a:t>
              </a: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и эмоционального</a:t>
              </a:r>
            </a:p>
            <a:p>
              <a:pPr algn="ctr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интеллекта</a:t>
              </a:r>
              <a:r>
                <a:rPr lang="ru-RU" dirty="0">
                  <a:solidFill>
                    <a:srgbClr val="56633C"/>
                  </a:solidFill>
                  <a:latin typeface="Arial"/>
                  <a:cs typeface="Arial"/>
                </a:rPr>
                <a:t> 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1513" name="AutoShape 35"/>
            <p:cNvSpPr>
              <a:spLocks noChangeArrowheads="1"/>
            </p:cNvSpPr>
            <p:nvPr/>
          </p:nvSpPr>
          <p:spPr bwMode="gray">
            <a:xfrm>
              <a:off x="576" y="2832"/>
              <a:ext cx="1344" cy="5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9FDCF"/>
                </a:gs>
                <a:gs pos="50000">
                  <a:srgbClr val="F8FEEF"/>
                </a:gs>
                <a:gs pos="100000">
                  <a:srgbClr val="E9FDCF"/>
                </a:gs>
              </a:gsLst>
              <a:lin ang="2700000" scaled="1"/>
            </a:gradFill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ru-RU" b="1" dirty="0" err="1">
                  <a:solidFill>
                    <a:srgbClr val="56633C"/>
                  </a:solidFill>
                  <a:latin typeface="Arial"/>
                  <a:cs typeface="Arial"/>
                </a:rPr>
                <a:t>эмпатии</a:t>
              </a:r>
              <a:endParaRPr lang="en-US" b="1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1514" name="AutoShape 36"/>
            <p:cNvSpPr>
              <a:spLocks noChangeArrowheads="1"/>
            </p:cNvSpPr>
            <p:nvPr/>
          </p:nvSpPr>
          <p:spPr bwMode="gray">
            <a:xfrm>
              <a:off x="1104" y="203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4747"/>
                </a:gs>
                <a:gs pos="100000">
                  <a:srgbClr val="0099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5" name="AutoShape 37"/>
            <p:cNvSpPr>
              <a:spLocks noChangeArrowheads="1"/>
            </p:cNvSpPr>
            <p:nvPr/>
          </p:nvSpPr>
          <p:spPr bwMode="gray">
            <a:xfrm>
              <a:off x="1104" y="2706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gradFill rotWithShape="1">
              <a:gsLst>
                <a:gs pos="0">
                  <a:srgbClr val="004747"/>
                </a:gs>
                <a:gs pos="100000">
                  <a:srgbClr val="0099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6" name="Rectangle 38"/>
            <p:cNvSpPr>
              <a:spLocks noChangeArrowheads="1"/>
            </p:cNvSpPr>
            <p:nvPr/>
          </p:nvSpPr>
          <p:spPr bwMode="gray">
            <a:xfrm>
              <a:off x="1195" y="3390"/>
              <a:ext cx="109" cy="318"/>
            </a:xfrm>
            <a:prstGeom prst="rect">
              <a:avLst/>
            </a:prstGeom>
            <a:gradFill rotWithShape="1">
              <a:gsLst>
                <a:gs pos="0">
                  <a:srgbClr val="004747"/>
                </a:gs>
                <a:gs pos="50000">
                  <a:srgbClr val="009999"/>
                </a:gs>
                <a:gs pos="100000">
                  <a:srgbClr val="004747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651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 anchorCtr="1"/>
          <a:lstStyle/>
          <a:p>
            <a:pPr eaLnBrk="1" hangingPunct="1"/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Пути социально-коммуникативного развития</a:t>
            </a:r>
            <a:endParaRPr lang="en-US" sz="3200" b="1" dirty="0" smtClean="0">
              <a:solidFill>
                <a:srgbClr val="56633C"/>
              </a:solidFill>
              <a:latin typeface="Arial" charset="0"/>
              <a:cs typeface="Arial" charset="0"/>
            </a:endParaRPr>
          </a:p>
        </p:txBody>
      </p:sp>
      <p:grpSp>
        <p:nvGrpSpPr>
          <p:cNvPr id="22530" name="Group 3"/>
          <p:cNvGrpSpPr>
            <a:grpSpLocks/>
          </p:cNvGrpSpPr>
          <p:nvPr/>
        </p:nvGrpSpPr>
        <p:grpSpPr bwMode="auto">
          <a:xfrm>
            <a:off x="179388" y="1989138"/>
            <a:ext cx="2663825" cy="4032250"/>
            <a:chOff x="720" y="1296"/>
            <a:chExt cx="1367" cy="2542"/>
          </a:xfrm>
        </p:grpSpPr>
        <p:sp>
          <p:nvSpPr>
            <p:cNvPr id="22560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1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2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3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4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5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566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2569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2570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71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72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73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2567" name="Text Box 16"/>
            <p:cNvSpPr txBox="1">
              <a:spLocks noChangeArrowheads="1"/>
            </p:cNvSpPr>
            <p:nvPr/>
          </p:nvSpPr>
          <p:spPr bwMode="gray">
            <a:xfrm>
              <a:off x="1299" y="1354"/>
              <a:ext cx="175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56633C"/>
                  </a:solidFill>
                </a:rPr>
                <a:t>1</a:t>
              </a:r>
            </a:p>
          </p:txBody>
        </p:sp>
        <p:sp>
          <p:nvSpPr>
            <p:cNvPr id="22568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Verdana" pitchFamily="34" charset="0"/>
                </a:rPr>
                <a:t>Социализация (адаптация </a:t>
              </a:r>
              <a:r>
                <a:rPr lang="ru-RU" b="1" dirty="0" err="1">
                  <a:solidFill>
                    <a:srgbClr val="56633C"/>
                  </a:solidFill>
                  <a:latin typeface="Verdana" pitchFamily="34" charset="0"/>
                </a:rPr>
                <a:t>идивида</a:t>
              </a:r>
              <a:r>
                <a:rPr lang="ru-RU" b="1" dirty="0">
                  <a:solidFill>
                    <a:srgbClr val="56633C"/>
                  </a:solidFill>
                  <a:latin typeface="Verdana" pitchFamily="34" charset="0"/>
                </a:rPr>
                <a:t> в обществе посредством приобщения</a:t>
              </a:r>
            </a:p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Verdana" pitchFamily="34" charset="0"/>
                </a:rPr>
                <a:t> к социальной культуре)</a:t>
              </a:r>
              <a:endParaRPr lang="en-US" b="1" dirty="0">
                <a:solidFill>
                  <a:srgbClr val="56633C"/>
                </a:solidFill>
                <a:latin typeface="Verdana" pitchFamily="34" charset="0"/>
              </a:endParaRPr>
            </a:p>
          </p:txBody>
        </p:sp>
      </p:grpSp>
      <p:grpSp>
        <p:nvGrpSpPr>
          <p:cNvPr id="22531" name="Group 18"/>
          <p:cNvGrpSpPr>
            <a:grpSpLocks/>
          </p:cNvGrpSpPr>
          <p:nvPr/>
        </p:nvGrpSpPr>
        <p:grpSpPr bwMode="auto">
          <a:xfrm>
            <a:off x="3059113" y="1916113"/>
            <a:ext cx="2808287" cy="4103687"/>
            <a:chOff x="2208" y="1296"/>
            <a:chExt cx="1365" cy="2542"/>
          </a:xfrm>
        </p:grpSpPr>
        <p:sp>
          <p:nvSpPr>
            <p:cNvPr id="2254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6AF35"/>
                </a:gs>
                <a:gs pos="100000">
                  <a:srgbClr val="588D3D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99D84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D844"/>
                </a:gs>
                <a:gs pos="100000">
                  <a:srgbClr val="C7EA9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0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F2C1"/>
                </a:gs>
                <a:gs pos="100000">
                  <a:srgbClr val="99D84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255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55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55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555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2556" name="Text Box 28"/>
            <p:cNvSpPr txBox="1">
              <a:spLocks noChangeArrowheads="1"/>
            </p:cNvSpPr>
            <p:nvPr/>
          </p:nvSpPr>
          <p:spPr bwMode="gray">
            <a:xfrm>
              <a:off x="2792" y="1354"/>
              <a:ext cx="166" cy="2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56633C"/>
                  </a:solidFill>
                </a:rPr>
                <a:t>2</a:t>
              </a:r>
            </a:p>
          </p:txBody>
        </p:sp>
        <p:sp>
          <p:nvSpPr>
            <p:cNvPr id="22557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Индивидуализация (становление универсальных социальных способностей в процессе обособления)</a:t>
              </a:r>
              <a:endParaRPr lang="en-US" b="1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255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9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532" name="Group 32"/>
          <p:cNvGrpSpPr>
            <a:grpSpLocks/>
          </p:cNvGrpSpPr>
          <p:nvPr/>
        </p:nvGrpSpPr>
        <p:grpSpPr bwMode="auto">
          <a:xfrm>
            <a:off x="6084888" y="1916113"/>
            <a:ext cx="2808287" cy="4176712"/>
            <a:chOff x="3692" y="1296"/>
            <a:chExt cx="1367" cy="2542"/>
          </a:xfrm>
        </p:grpSpPr>
        <p:sp>
          <p:nvSpPr>
            <p:cNvPr id="2253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C16237"/>
                </a:gs>
                <a:gs pos="100000">
                  <a:srgbClr val="AB4E4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8B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5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8B65"/>
                </a:gs>
                <a:gs pos="100000">
                  <a:srgbClr val="F2BC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6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D8CC"/>
                </a:gs>
                <a:gs pos="100000">
                  <a:srgbClr val="E98B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537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2254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254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4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4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54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2538" name="Text Box 43"/>
            <p:cNvSpPr txBox="1">
              <a:spLocks noChangeArrowheads="1"/>
            </p:cNvSpPr>
            <p:nvPr/>
          </p:nvSpPr>
          <p:spPr bwMode="gray">
            <a:xfrm>
              <a:off x="4280" y="1354"/>
              <a:ext cx="166" cy="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56633C"/>
                  </a:solidFill>
                </a:rPr>
                <a:t>3</a:t>
              </a:r>
            </a:p>
          </p:txBody>
        </p:sp>
        <p:sp>
          <p:nvSpPr>
            <p:cNvPr id="22539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4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b="1" dirty="0" err="1">
                  <a:solidFill>
                    <a:srgbClr val="56633C"/>
                  </a:solidFill>
                  <a:latin typeface="Arial"/>
                  <a:cs typeface="Arial"/>
                </a:rPr>
                <a:t>Культуротворчество</a:t>
              </a: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(развитие креативных способностей в процессе создания новых артефактов социальной культуры</a:t>
              </a:r>
              <a:endParaRPr lang="en-US" b="1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  <p:sp>
          <p:nvSpPr>
            <p:cNvPr id="22540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1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26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Механизмы социально-коммуникативного развития</a:t>
            </a:r>
            <a:endParaRPr lang="en-US" sz="3200" b="1" dirty="0" smtClean="0">
              <a:solidFill>
                <a:srgbClr val="56633C"/>
              </a:solidFill>
              <a:latin typeface="Arial" charset="0"/>
              <a:cs typeface="Arial" charset="0"/>
            </a:endParaRPr>
          </a:p>
        </p:txBody>
      </p:sp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323850" y="2060575"/>
            <a:ext cx="1371600" cy="1371600"/>
            <a:chOff x="1248" y="1680"/>
            <a:chExt cx="864" cy="864"/>
          </a:xfrm>
        </p:grpSpPr>
        <p:sp>
          <p:nvSpPr>
            <p:cNvPr id="23578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DBD6F"/>
                </a:gs>
                <a:gs pos="100000">
                  <a:srgbClr val="8F844D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Ориентация</a:t>
              </a:r>
            </a:p>
          </p:txBody>
        </p:sp>
        <p:sp>
          <p:nvSpPr>
            <p:cNvPr id="23579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61 w 596"/>
                <a:gd name="T1" fmla="*/ 0 h 598"/>
                <a:gd name="T2" fmla="*/ 0 w 596"/>
                <a:gd name="T3" fmla="*/ 61 h 598"/>
                <a:gd name="T4" fmla="*/ 0 w 596"/>
                <a:gd name="T5" fmla="*/ 307 h 598"/>
                <a:gd name="T6" fmla="*/ 84 w 596"/>
                <a:gd name="T7" fmla="*/ 91 h 598"/>
                <a:gd name="T8" fmla="*/ 308 w 596"/>
                <a:gd name="T9" fmla="*/ 0 h 598"/>
                <a:gd name="T10" fmla="*/ 6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DE7CA"/>
                </a:gs>
                <a:gs pos="50000">
                  <a:srgbClr val="CDBD6F"/>
                </a:gs>
                <a:gs pos="100000">
                  <a:srgbClr val="EDE7CA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56" name="AutoShape 7"/>
          <p:cNvSpPr>
            <a:spLocks noChangeArrowheads="1"/>
          </p:cNvSpPr>
          <p:nvPr/>
        </p:nvSpPr>
        <p:spPr bwMode="gray">
          <a:xfrm>
            <a:off x="323850" y="3573463"/>
            <a:ext cx="1371600" cy="13716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CC9900"/>
              </a:gs>
              <a:gs pos="100000">
                <a:srgbClr val="8E6B00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Исполнение</a:t>
            </a:r>
          </a:p>
        </p:txBody>
      </p:sp>
      <p:sp>
        <p:nvSpPr>
          <p:cNvPr id="23557" name="Freeform 8"/>
          <p:cNvSpPr>
            <a:spLocks/>
          </p:cNvSpPr>
          <p:nvPr/>
        </p:nvSpPr>
        <p:spPr bwMode="gray">
          <a:xfrm>
            <a:off x="323850" y="3573463"/>
            <a:ext cx="684213" cy="685800"/>
          </a:xfrm>
          <a:custGeom>
            <a:avLst/>
            <a:gdLst>
              <a:gd name="T0" fmla="*/ 155514964 w 596"/>
              <a:gd name="T1" fmla="*/ 0 h 598"/>
              <a:gd name="T2" fmla="*/ 0 w 596"/>
              <a:gd name="T3" fmla="*/ 155193796 h 598"/>
              <a:gd name="T4" fmla="*/ 0 w 596"/>
              <a:gd name="T5" fmla="*/ 774654650 h 598"/>
              <a:gd name="T6" fmla="*/ 212185227 w 596"/>
              <a:gd name="T7" fmla="*/ 228845016 h 598"/>
              <a:gd name="T8" fmla="*/ 776256838 w 596"/>
              <a:gd name="T9" fmla="*/ 0 h 598"/>
              <a:gd name="T10" fmla="*/ 155514964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CDAA2"/>
              </a:gs>
              <a:gs pos="50000">
                <a:srgbClr val="CC9900"/>
              </a:gs>
              <a:gs pos="100000">
                <a:srgbClr val="ECDAA2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3559" name="Group 10"/>
          <p:cNvGrpSpPr>
            <a:grpSpLocks/>
          </p:cNvGrpSpPr>
          <p:nvPr/>
        </p:nvGrpSpPr>
        <p:grpSpPr bwMode="auto">
          <a:xfrm>
            <a:off x="1908175" y="3573463"/>
            <a:ext cx="5181600" cy="1374775"/>
            <a:chOff x="1728" y="1920"/>
            <a:chExt cx="3264" cy="866"/>
          </a:xfrm>
        </p:grpSpPr>
        <p:grpSp>
          <p:nvGrpSpPr>
            <p:cNvPr id="23574" name="Group 11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3576" name="AutoShape 12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solidFill>
                <a:srgbClr val="C0C0C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7" name="Freeform 13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61 w 596"/>
                  <a:gd name="T1" fmla="*/ 0 h 598"/>
                  <a:gd name="T2" fmla="*/ 0 w 596"/>
                  <a:gd name="T3" fmla="*/ 61 h 598"/>
                  <a:gd name="T4" fmla="*/ 0 w 596"/>
                  <a:gd name="T5" fmla="*/ 307 h 598"/>
                  <a:gd name="T6" fmla="*/ 84 w 596"/>
                  <a:gd name="T7" fmla="*/ 91 h 598"/>
                  <a:gd name="T8" fmla="*/ 308 w 596"/>
                  <a:gd name="T9" fmla="*/ 0 h 598"/>
                  <a:gd name="T10" fmla="*/ 6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E8E8"/>
                  </a:gs>
                  <a:gs pos="50000">
                    <a:srgbClr val="C0C0C0"/>
                  </a:gs>
                  <a:gs pos="100000">
                    <a:srgbClr val="E8E8E8"/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75" name="Text Box 14"/>
            <p:cNvSpPr txBox="1">
              <a:spLocks noChangeArrowheads="1"/>
            </p:cNvSpPr>
            <p:nvPr/>
          </p:nvSpPr>
          <p:spPr bwMode="gray">
            <a:xfrm>
              <a:off x="1920" y="1996"/>
              <a:ext cx="2928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</a:rPr>
                <a:t> </a:t>
              </a: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подражание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нормативная регуляция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эмоциональная идентификация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социальный опыт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3560" name="Group 15"/>
          <p:cNvGrpSpPr>
            <a:grpSpLocks/>
          </p:cNvGrpSpPr>
          <p:nvPr/>
        </p:nvGrpSpPr>
        <p:grpSpPr bwMode="auto">
          <a:xfrm>
            <a:off x="323850" y="5157788"/>
            <a:ext cx="1371600" cy="1371600"/>
            <a:chOff x="1248" y="1680"/>
            <a:chExt cx="864" cy="864"/>
          </a:xfrm>
        </p:grpSpPr>
        <p:sp>
          <p:nvSpPr>
            <p:cNvPr id="23572" name="AutoShape 16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629FB4"/>
                </a:gs>
                <a:gs pos="100000">
                  <a:srgbClr val="446F7E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Контроль</a:t>
              </a:r>
            </a:p>
          </p:txBody>
        </p:sp>
        <p:sp>
          <p:nvSpPr>
            <p:cNvPr id="23573" name="Freeform 17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61 w 596"/>
                <a:gd name="T1" fmla="*/ 0 h 598"/>
                <a:gd name="T2" fmla="*/ 0 w 596"/>
                <a:gd name="T3" fmla="*/ 61 h 598"/>
                <a:gd name="T4" fmla="*/ 0 w 596"/>
                <a:gd name="T5" fmla="*/ 307 h 598"/>
                <a:gd name="T6" fmla="*/ 84 w 596"/>
                <a:gd name="T7" fmla="*/ 91 h 598"/>
                <a:gd name="T8" fmla="*/ 308 w 596"/>
                <a:gd name="T9" fmla="*/ 0 h 598"/>
                <a:gd name="T10" fmla="*/ 6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6DCE4"/>
                </a:gs>
                <a:gs pos="50000">
                  <a:srgbClr val="629FB4"/>
                </a:gs>
                <a:gs pos="100000">
                  <a:srgbClr val="C6DCE4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62" name="Group 19"/>
          <p:cNvGrpSpPr>
            <a:grpSpLocks/>
          </p:cNvGrpSpPr>
          <p:nvPr/>
        </p:nvGrpSpPr>
        <p:grpSpPr bwMode="auto">
          <a:xfrm>
            <a:off x="1908175" y="2060575"/>
            <a:ext cx="5181600" cy="1374775"/>
            <a:chOff x="1728" y="1920"/>
            <a:chExt cx="3264" cy="866"/>
          </a:xfrm>
        </p:grpSpPr>
        <p:grpSp>
          <p:nvGrpSpPr>
            <p:cNvPr id="23568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3570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solidFill>
                <a:srgbClr val="C0C0C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1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61 w 596"/>
                  <a:gd name="T1" fmla="*/ 0 h 598"/>
                  <a:gd name="T2" fmla="*/ 0 w 596"/>
                  <a:gd name="T3" fmla="*/ 61 h 598"/>
                  <a:gd name="T4" fmla="*/ 0 w 596"/>
                  <a:gd name="T5" fmla="*/ 307 h 598"/>
                  <a:gd name="T6" fmla="*/ 84 w 596"/>
                  <a:gd name="T7" fmla="*/ 91 h 598"/>
                  <a:gd name="T8" fmla="*/ 308 w 596"/>
                  <a:gd name="T9" fmla="*/ 0 h 598"/>
                  <a:gd name="T10" fmla="*/ 6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E8E8"/>
                  </a:gs>
                  <a:gs pos="50000">
                    <a:srgbClr val="C0C0C0"/>
                  </a:gs>
                  <a:gs pos="100000">
                    <a:srgbClr val="E8E8E8"/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69" name="Text Box 23"/>
            <p:cNvSpPr txBox="1">
              <a:spLocks noChangeArrowheads="1"/>
            </p:cNvSpPr>
            <p:nvPr/>
          </p:nvSpPr>
          <p:spPr bwMode="gray">
            <a:xfrm>
              <a:off x="1920" y="1996"/>
              <a:ext cx="2928" cy="7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социальные: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перцепция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предвосхищение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эмоции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3563" name="Group 24"/>
          <p:cNvGrpSpPr>
            <a:grpSpLocks/>
          </p:cNvGrpSpPr>
          <p:nvPr/>
        </p:nvGrpSpPr>
        <p:grpSpPr bwMode="auto">
          <a:xfrm>
            <a:off x="1908175" y="5157788"/>
            <a:ext cx="5141913" cy="1304925"/>
            <a:chOff x="1728" y="1920"/>
            <a:chExt cx="3264" cy="866"/>
          </a:xfrm>
        </p:grpSpPr>
        <p:grpSp>
          <p:nvGrpSpPr>
            <p:cNvPr id="23564" name="Group 25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3566" name="AutoShape 26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solidFill>
                <a:srgbClr val="C0C0C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7" name="Freeform 27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61 w 596"/>
                  <a:gd name="T1" fmla="*/ 0 h 598"/>
                  <a:gd name="T2" fmla="*/ 0 w 596"/>
                  <a:gd name="T3" fmla="*/ 61 h 598"/>
                  <a:gd name="T4" fmla="*/ 0 w 596"/>
                  <a:gd name="T5" fmla="*/ 307 h 598"/>
                  <a:gd name="T6" fmla="*/ 84 w 596"/>
                  <a:gd name="T7" fmla="*/ 91 h 598"/>
                  <a:gd name="T8" fmla="*/ 308 w 596"/>
                  <a:gd name="T9" fmla="*/ 0 h 598"/>
                  <a:gd name="T10" fmla="*/ 6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E8E8"/>
                  </a:gs>
                  <a:gs pos="50000">
                    <a:srgbClr val="C0C0C0"/>
                  </a:gs>
                  <a:gs pos="100000">
                    <a:srgbClr val="E8E8E8"/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65" name="Text Box 28"/>
            <p:cNvSpPr txBox="1">
              <a:spLocks noChangeArrowheads="1"/>
            </p:cNvSpPr>
            <p:nvPr/>
          </p:nvSpPr>
          <p:spPr bwMode="gray">
            <a:xfrm>
              <a:off x="1920" y="1996"/>
              <a:ext cx="2928" cy="6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000000"/>
                  </a:solidFill>
                </a:rPr>
                <a:t> </a:t>
              </a: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рефлексия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оценка</a:t>
              </a:r>
            </a:p>
            <a:p>
              <a:pPr eaLnBrk="0" hangingPunct="0">
                <a:buFontTx/>
                <a:buChar char="•"/>
              </a:pPr>
              <a:r>
                <a:rPr lang="ru-RU" b="1" dirty="0">
                  <a:solidFill>
                    <a:srgbClr val="56633C"/>
                  </a:solidFill>
                  <a:latin typeface="Arial"/>
                  <a:cs typeface="Arial"/>
                </a:rPr>
                <a:t> прогнозирование</a:t>
              </a:r>
              <a:endParaRPr lang="en-US" dirty="0">
                <a:solidFill>
                  <a:srgbClr val="56633C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53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3865"/>
            <a:ext cx="8207375" cy="1143000"/>
          </a:xfrm>
        </p:spPr>
        <p:txBody>
          <a:bodyPr anchorCtr="1"/>
          <a:lstStyle/>
          <a:p>
            <a:pPr eaLnBrk="1" hangingPunct="1"/>
            <a:r>
              <a:rPr lang="ru-RU" sz="32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Факторы социально-коммуникативного развития</a:t>
            </a:r>
            <a:endParaRPr lang="en-US" sz="3200" b="1" dirty="0" smtClean="0">
              <a:solidFill>
                <a:srgbClr val="56633C"/>
              </a:solidFill>
              <a:latin typeface="Arial" charset="0"/>
              <a:cs typeface="Arial" charset="0"/>
            </a:endParaRPr>
          </a:p>
        </p:txBody>
      </p:sp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2727158" y="3200400"/>
            <a:ext cx="1921041" cy="2590800"/>
          </a:xfrm>
          <a:prstGeom prst="roundRect">
            <a:avLst>
              <a:gd name="adj" fmla="val 13745"/>
            </a:avLst>
          </a:prstGeom>
          <a:solidFill>
            <a:srgbClr val="FFFFFF">
              <a:alpha val="30980"/>
            </a:srgbClr>
          </a:solidFill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предметная, </a:t>
            </a:r>
            <a:r>
              <a:rPr lang="ru-RU" b="1" dirty="0" err="1">
                <a:solidFill>
                  <a:srgbClr val="56633C"/>
                </a:solidFill>
                <a:latin typeface="Arial"/>
                <a:cs typeface="Arial"/>
              </a:rPr>
              <a:t>пространст</a:t>
            </a:r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-венная и социальная среда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107950" y="3213100"/>
            <a:ext cx="2376488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генетически заданные характеристики</a:t>
            </a:r>
          </a:p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(наследственность)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611188" y="1989138"/>
            <a:ext cx="8008937" cy="990600"/>
            <a:chOff x="624" y="1152"/>
            <a:chExt cx="4080" cy="720"/>
          </a:xfrm>
        </p:grpSpPr>
        <p:sp>
          <p:nvSpPr>
            <p:cNvPr id="24583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4584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4598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9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06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707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4585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4586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4594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5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12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713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4587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24588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24590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591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18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719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4589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24581" name="AutoShape 29"/>
          <p:cNvSpPr>
            <a:spLocks noChangeArrowheads="1"/>
          </p:cNvSpPr>
          <p:nvPr/>
        </p:nvSpPr>
        <p:spPr bwMode="auto">
          <a:xfrm>
            <a:off x="7054850" y="3213100"/>
            <a:ext cx="1892479" cy="2590800"/>
          </a:xfrm>
          <a:prstGeom prst="roundRect">
            <a:avLst>
              <a:gd name="adj" fmla="val 13745"/>
            </a:avLst>
          </a:prstGeom>
          <a:solidFill>
            <a:srgbClr val="FFFFFF">
              <a:alpha val="30980"/>
            </a:srgbClr>
          </a:solidFill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целенаправленное воспитание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  <p:sp>
        <p:nvSpPr>
          <p:cNvPr id="24582" name="AutoShape 30"/>
          <p:cNvSpPr>
            <a:spLocks noChangeArrowheads="1"/>
          </p:cNvSpPr>
          <p:nvPr/>
        </p:nvSpPr>
        <p:spPr bwMode="auto">
          <a:xfrm>
            <a:off x="4894284" y="3200400"/>
            <a:ext cx="1982766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>
                <a:solidFill>
                  <a:srgbClr val="56633C"/>
                </a:solidFill>
                <a:latin typeface="Arial"/>
                <a:cs typeface="Arial"/>
              </a:rPr>
              <a:t>активность индивида, стремление к самосовершенствованию</a:t>
            </a:r>
            <a:endParaRPr lang="en-US" b="1" dirty="0">
              <a:solidFill>
                <a:srgbClr val="56633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5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68313" y="443753"/>
            <a:ext cx="8207375" cy="1143000"/>
          </a:xfrm>
        </p:spPr>
        <p:txBody>
          <a:bodyPr/>
          <a:lstStyle/>
          <a:p>
            <a:pPr eaLnBrk="1" hangingPunct="1"/>
            <a:r>
              <a:rPr lang="ru-RU" sz="4400" b="1" dirty="0" smtClean="0">
                <a:solidFill>
                  <a:srgbClr val="56633C"/>
                </a:solidFill>
                <a:latin typeface="Arial" charset="0"/>
                <a:cs typeface="Arial" charset="0"/>
              </a:rPr>
              <a:t>Социальное воспитание -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949547" cy="4571999"/>
          </a:xfrm>
        </p:spPr>
        <p:txBody>
          <a:bodyPr>
            <a:normAutofit/>
          </a:bodyPr>
          <a:lstStyle/>
          <a:p>
            <a:pPr indent="20638" eaLnBrk="1" hangingPunct="1">
              <a:buFont typeface="Arial" charset="0"/>
              <a:buNone/>
            </a:pPr>
            <a:r>
              <a:rPr lang="ru-RU" sz="2800" dirty="0" smtClean="0">
                <a:solidFill>
                  <a:srgbClr val="56633C"/>
                </a:solidFill>
                <a:latin typeface="Arial"/>
                <a:cs typeface="Arial"/>
              </a:rPr>
              <a:t>целенаправленный, содержательно наполненный, технологически выстроенный, результативно диагностируемый процесс взаимодействия педагога с детьми, способствующий освоению ими социокультурных ценностей, их </a:t>
            </a:r>
            <a:r>
              <a:rPr lang="ru-RU" sz="2800" dirty="0" err="1" smtClean="0">
                <a:solidFill>
                  <a:srgbClr val="56633C"/>
                </a:solidFill>
                <a:latin typeface="Arial"/>
                <a:cs typeface="Arial"/>
              </a:rPr>
              <a:t>интериоризации</a:t>
            </a:r>
            <a:r>
              <a:rPr lang="ru-RU" sz="2800" dirty="0" smtClean="0">
                <a:solidFill>
                  <a:srgbClr val="56633C"/>
                </a:solidFill>
                <a:latin typeface="Arial"/>
                <a:cs typeface="Arial"/>
              </a:rPr>
              <a:t> в разных видах деятельности и </a:t>
            </a:r>
            <a:r>
              <a:rPr lang="ru-RU" sz="2800" dirty="0" err="1" smtClean="0">
                <a:solidFill>
                  <a:srgbClr val="56633C"/>
                </a:solidFill>
                <a:latin typeface="Arial"/>
                <a:cs typeface="Arial"/>
              </a:rPr>
              <a:t>культуротворчеству</a:t>
            </a:r>
            <a:r>
              <a:rPr lang="ru-RU" sz="2800" dirty="0" smtClean="0">
                <a:solidFill>
                  <a:srgbClr val="56633C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74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91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28545"/>
              </p:ext>
            </p:extLst>
          </p:nvPr>
        </p:nvGraphicFramePr>
        <p:xfrm>
          <a:off x="395288" y="2060575"/>
          <a:ext cx="8424862" cy="4392613"/>
        </p:xfrm>
        <a:graphic>
          <a:graphicData uri="http://schemas.openxmlformats.org/drawingml/2006/table">
            <a:tbl>
              <a:tblPr/>
              <a:tblGrid>
                <a:gridCol w="1944687"/>
                <a:gridCol w="6480175"/>
              </a:tblGrid>
              <a:tr h="1331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Компоненты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процесса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Эффективность социального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воспитания предопределяется: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07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Программно-целевой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сбалансированностью ценностей социальной культуры на мировом, государственном, институциональном уровне;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соответствием содержания возрастным идентификационным основаниям;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6633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соотнесенностью содержания разных видов социальной культуры с возрастными интересами, возможностями и потребностями детей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6633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36" name="Rectangle 19"/>
          <p:cNvSpPr>
            <a:spLocks noChangeArrowheads="1"/>
          </p:cNvSpPr>
          <p:nvPr/>
        </p:nvSpPr>
        <p:spPr bwMode="auto">
          <a:xfrm>
            <a:off x="755650" y="439292"/>
            <a:ext cx="76327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solidFill>
                  <a:srgbClr val="56633C"/>
                </a:solidFill>
                <a:latin typeface="Tahoma" pitchFamily="34" charset="0"/>
              </a:rPr>
              <a:t>Основные закономерности социального воспитания </a:t>
            </a:r>
          </a:p>
        </p:txBody>
      </p:sp>
    </p:spTree>
    <p:extLst>
      <p:ext uri="{BB962C8B-B14F-4D97-AF65-F5344CB8AC3E}">
        <p14:creationId xmlns:p14="http://schemas.microsoft.com/office/powerpoint/2010/main" val="5696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Бизнес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Бизнес.thmx</Template>
  <TotalTime>30</TotalTime>
  <Words>1248</Words>
  <Application>Microsoft Macintosh PowerPoint</Application>
  <PresentationFormat>Экран (4:3)</PresentationFormat>
  <Paragraphs>248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Бизнес</vt:lpstr>
      <vt:lpstr>Реализация образовательной области «Социально-коммуникативное развитие» детей дошкольного возраста</vt:lpstr>
      <vt:lpstr>Образовательные области личностного развития</vt:lpstr>
      <vt:lpstr>Социально-коммуникативное развитие - </vt:lpstr>
      <vt:lpstr>Направления социально-коммуникативного развития (ФГОС ДО)</vt:lpstr>
      <vt:lpstr>Пути социально-коммуникативного развития</vt:lpstr>
      <vt:lpstr>Механизмы социально-коммуникативного развития</vt:lpstr>
      <vt:lpstr>Факторы социально-коммуникативного развития</vt:lpstr>
      <vt:lpstr>Социальное воспитание -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социально-коммуникативного воспитания -</vt:lpstr>
      <vt:lpstr>Содержание социально-коммуникативного воспитания -</vt:lpstr>
      <vt:lpstr>Генезис социокультурной идентификации в период дошкольного детства</vt:lpstr>
      <vt:lpstr>Старший дошкольный возраст  (6-7 лет) </vt:lpstr>
      <vt:lpstr>Технология социального воспитания</vt:lpstr>
      <vt:lpstr>Блок «ДЕТСКИЙ САД – МОЙ ВТОРОЙ ДОМ»  Тема: Чем занимаются в детском саду </vt:lpstr>
      <vt:lpstr>Результат социального воспитания</vt:lpstr>
      <vt:lpstr>Основные параметры  социально-коммуникативного развития</vt:lpstr>
      <vt:lpstr>Учебно-методический комплект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Социально-коммуникативное развитие детей дошкольного возраста  </dc:title>
  <dc:creator>Ольга Толстикова</dc:creator>
  <cp:lastModifiedBy>Максим Кадочников</cp:lastModifiedBy>
  <cp:revision>4</cp:revision>
  <dcterms:created xsi:type="dcterms:W3CDTF">2014-05-18T17:14:04Z</dcterms:created>
  <dcterms:modified xsi:type="dcterms:W3CDTF">2014-10-06T15:52:34Z</dcterms:modified>
</cp:coreProperties>
</file>